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A6D4E60-C7EA-4314-B13B-2ADB3DF22008}">
  <a:tblStyle styleId="{EA6D4E60-C7EA-4314-B13B-2ADB3DF2200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123rf.com/photo_77346683_hombre-apuntando-hacia-arriba-retrato-de-hombre-de-dibujos-animados-en-camiseta-roja-ilustraci%C3%B3n"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9499484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9499484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46c30613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46c30613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bfde8103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bfde8103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b94674cd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b94674cd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96ad01a11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96ad01a1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8e69dba36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8e69dba36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b8e69dba36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b8e69dba36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b8e69dba36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b8e69dba36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fd4948fd0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afd4948fd0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afd4948fd0_4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afd4948fd0_4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afd4948fd0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afd4948fd0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https://es.123rf.com/photo_77346683_hombre-apuntando-hacia-arriba-retrato-de-hombre-de-dibujos-animados-en-camiseta-roja-ilustración</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afd4948fd0_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afd4948fd0_6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afd4948fd0_6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afd4948fd0_6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afd4948fd0_6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afd4948fd0_6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fd4948fd0_6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afd4948fd0_6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8e69dba3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8e69dba3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b8e69dba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b8e69dba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https://www.goconqr.com/quiz/6719661/planteamiento-del-problema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8e69dba36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8e69dba36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bfde8103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bfde8103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8e69dba3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b8e69dba3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b8e69dba3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b8e69dba3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https://drgudinho.com/ciclos-anteriores/2017a/modulo-de-avance-del-proyecto-i-i5849/semana-8-objetivos-especificos/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8e69dba3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8e69dba3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bbfde812d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bbfde812d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hyperlink" Target="https://unevinvestigando.blogspot.com/2019/08/instrumento-de-recoleccion-de-datos.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docs.google.com/forms/d/1JoSHfquNoTRQqHYRhN3NmD_9ZIGDEaNFNVM2Dt6D0Cc/edi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app.diagrams.net/#G1d0OOJh_nQBPTo0SoI_EXvmL2zWgkbwnl" TargetMode="Externa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hyperlink" Target="https://www.redeszone.net/2018/11/13/10-medidas-mantener-segura-identidad-datos-interne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hyperlink" Target="https://www.thesslstore.com/blog/runtime-encryption-gap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hyperlink" Target="https://www.sydle.com/es/?utm_source=google&amp;utm_medium=cpc&amp;utm_campaign=sydle_bpm_es_bpm&amp;utm_term=+procesos%20+software&amp;gclid=CjwKCAiA9bmABhBbEiwASb35V2HZAXo9hqQj9WnHBt4Wd3wzB5C-rZ7u7AXydzua00tK_jJtERKzdBoCpMUQAvD_Bw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hyperlink" Target="https://www.ci2.es/software-ec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hyperlink" Target="https://www.esan.edu.pe/apuntes-empresariales/2020/01/como-redisenar-los-procesos-usando-el-business-process-management-bp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hyperlink" Target="https://www.sistemaimpulsa.com/blog/crm-en-mexico-que-opciones-tengo/"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hyperlink" Target="https://www.sydle.com/es/analytics/?utm_source=google&amp;utm_medium=cpc&amp;utm_campaign=sydle_bpm_es_bpm&amp;utm_term=+procesos%20+software&amp;gclid=CjwKCAiA9bmABhBbEiwASb35V2HZAXo9hqQj9WnHBt4Wd3wzB5C-rZ7u7AXydzua00tK_jJtERKzdBoCpMUQAvD_Bw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hyperlink" Target="https://www.sydle.com/es/service-desk/?plataforma-centro-servicios&amp;utm_source=google&amp;utm_medium=cpc&amp;utm_campaign=sydle_bpm_es_bpm&amp;utm_term=+procesos%20+software&amp;gclid=CjwKCAiA9bmABhBbEiwASb35V2HZAXo9hqQj9WnHBt4Wd3wzB5C-rZ7u7AXydzua00tK_jJtERKzdBoCpMUQAvD_Bw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powerdata.es/seguridad-de-datos" TargetMode="External"/><Relationship Id="rId4" Type="http://schemas.openxmlformats.org/officeDocument/2006/relationships/hyperlink" Target="https://www.sydle.com/es/bpm/?plataforma-automatizacion-procesos&amp;utm_source=google&amp;utm_medium=cpc&amp;utm_campaign=sydle_bpm_es_bpm&amp;utm_term=+procesos%20+software&amp;gclid=CjwKCAiA9bmABhBbEiwASb35V2HZAXo9hqQj9WnHBt4Wd3wzB5C-rZ7u7AXydzua00tK_jJtERKzdBoCpMUQAvD_BwE" TargetMode="External"/><Relationship Id="rId5" Type="http://schemas.openxmlformats.org/officeDocument/2006/relationships/hyperlink" Target="https://www.sydle.com/es/ecm/?plataforma-gestion-documentos-electronicos&amp;utm_source=google&amp;utm_medium=cpc&amp;utm_campaign=sydle_bpm_es_bpm&amp;utm_term=+procesos%20+software&amp;gclid=CjwKCAiA9bmABhBbEiwASb35V2HZAXo9hqQj9WnHBt4Wd3wzB5C-rZ7u7AXydzua00tK_jJtERKzdBoCpMUQAvD_BwE" TargetMode="External"/><Relationship Id="rId6" Type="http://schemas.openxmlformats.org/officeDocument/2006/relationships/hyperlink" Target="https://www.sydle.com/es/crm/?plataforma-relaci%C3%B3n-clientes&amp;utm_source=google&amp;utm_medium=cpc&amp;utm_campaign=sydle_bpm_es_bpm&amp;utm_term=+procesos%20+software&amp;gclid=CjwKCAiA9bmABhBbEiwASb35V2HZAXo9hqQj9WnHBt4Wd3wzB5C-rZ7u7AXydzua00tK_jJtERKzdBoCpMUQAvD_BwE" TargetMode="External"/><Relationship Id="rId7" Type="http://schemas.openxmlformats.org/officeDocument/2006/relationships/hyperlink" Target="https://www.sydle.com/es/analytics/?utm_source=google&amp;utm_medium=cpc&amp;utm_campaign=sydle_bpm_es_bpm&amp;utm_term=+procesos%20+software&amp;gclid=CjwKCAiA9bmABhBbEiwASb35V2HZAXo9hqQj9WnHBt4Wd3wzB5C-rZ7u7AXydzua00tK_jJtERKzdBoCpMUQAvD_Bw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0" y="4851000"/>
            <a:ext cx="4447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700"/>
              <a:t>https://www.consult-ing.com.co/index.php/industria-4-0/aplicativos-web/211-aplicativos-web-a-la-medida</a:t>
            </a:r>
            <a:endParaRPr sz="700"/>
          </a:p>
        </p:txBody>
      </p:sp>
      <p:pic>
        <p:nvPicPr>
          <p:cNvPr id="55" name="Google Shape;55;p13"/>
          <p:cNvPicPr preferRelativeResize="0"/>
          <p:nvPr/>
        </p:nvPicPr>
        <p:blipFill>
          <a:blip r:embed="rId3">
            <a:alphaModFix/>
          </a:blip>
          <a:stretch>
            <a:fillRect/>
          </a:stretch>
        </p:blipFill>
        <p:spPr>
          <a:xfrm>
            <a:off x="0" y="25075"/>
            <a:ext cx="9144000" cy="5093350"/>
          </a:xfrm>
          <a:prstGeom prst="rect">
            <a:avLst/>
          </a:prstGeom>
          <a:noFill/>
          <a:ln>
            <a:noFill/>
          </a:ln>
        </p:spPr>
      </p:pic>
      <p:sp>
        <p:nvSpPr>
          <p:cNvPr id="56" name="Google Shape;56;p13"/>
          <p:cNvSpPr txBox="1"/>
          <p:nvPr>
            <p:ph type="ctrTitle"/>
          </p:nvPr>
        </p:nvSpPr>
        <p:spPr>
          <a:xfrm>
            <a:off x="0" y="-135650"/>
            <a:ext cx="3753900" cy="264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s" sz="3380">
                <a:latin typeface="Times New Roman"/>
                <a:ea typeface="Times New Roman"/>
                <a:cs typeface="Times New Roman"/>
                <a:sym typeface="Times New Roman"/>
              </a:rPr>
              <a:t>Aplicativo </a:t>
            </a:r>
            <a:r>
              <a:rPr lang="es" sz="3380">
                <a:latin typeface="Times New Roman"/>
                <a:ea typeface="Times New Roman"/>
                <a:cs typeface="Times New Roman"/>
                <a:sym typeface="Times New Roman"/>
              </a:rPr>
              <a:t>web</a:t>
            </a:r>
            <a:r>
              <a:rPr lang="es" sz="3380">
                <a:latin typeface="Times New Roman"/>
                <a:ea typeface="Times New Roman"/>
                <a:cs typeface="Times New Roman"/>
                <a:sym typeface="Times New Roman"/>
              </a:rPr>
              <a:t> para la </a:t>
            </a:r>
            <a:r>
              <a:rPr lang="es" sz="3380">
                <a:latin typeface="Times New Roman"/>
                <a:ea typeface="Times New Roman"/>
                <a:cs typeface="Times New Roman"/>
                <a:sym typeface="Times New Roman"/>
              </a:rPr>
              <a:t>automatización</a:t>
            </a:r>
            <a:r>
              <a:rPr lang="es" sz="3380">
                <a:latin typeface="Times New Roman"/>
                <a:ea typeface="Times New Roman"/>
                <a:cs typeface="Times New Roman"/>
                <a:sym typeface="Times New Roman"/>
              </a:rPr>
              <a:t> del proceso de </a:t>
            </a:r>
            <a:r>
              <a:rPr lang="es" sz="3380">
                <a:latin typeface="Times New Roman"/>
                <a:ea typeface="Times New Roman"/>
                <a:cs typeface="Times New Roman"/>
                <a:sym typeface="Times New Roman"/>
              </a:rPr>
              <a:t>contratación</a:t>
            </a:r>
            <a:endParaRPr sz="3380">
              <a:latin typeface="Times New Roman"/>
              <a:ea typeface="Times New Roman"/>
              <a:cs typeface="Times New Roman"/>
              <a:sym typeface="Times New Roman"/>
            </a:endParaRPr>
          </a:p>
        </p:txBody>
      </p:sp>
      <p:sp>
        <p:nvSpPr>
          <p:cNvPr id="57" name="Google Shape;57;p13"/>
          <p:cNvSpPr txBox="1"/>
          <p:nvPr/>
        </p:nvSpPr>
        <p:spPr>
          <a:xfrm>
            <a:off x="586225" y="4119000"/>
            <a:ext cx="26424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300"/>
              <a:t>Ficha: </a:t>
            </a:r>
            <a:r>
              <a:rPr lang="es" sz="2300"/>
              <a:t>2202764</a:t>
            </a:r>
            <a:endParaRPr sz="2300"/>
          </a:p>
        </p:txBody>
      </p:sp>
      <p:sp>
        <p:nvSpPr>
          <p:cNvPr id="58" name="Google Shape;58;p13"/>
          <p:cNvSpPr txBox="1"/>
          <p:nvPr>
            <p:ph idx="1" type="subTitle"/>
          </p:nvPr>
        </p:nvSpPr>
        <p:spPr>
          <a:xfrm>
            <a:off x="4572000" y="3772500"/>
            <a:ext cx="4309500" cy="10785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Lady Daniela </a:t>
            </a:r>
            <a:r>
              <a:rPr lang="es" sz="2025">
                <a:solidFill>
                  <a:schemeClr val="dk1"/>
                </a:solidFill>
              </a:rPr>
              <a:t>Diaz Sanchez</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Laura Tatiana </a:t>
            </a:r>
            <a:r>
              <a:rPr lang="es" sz="2025">
                <a:solidFill>
                  <a:schemeClr val="dk1"/>
                </a:solidFill>
              </a:rPr>
              <a:t>Gomez Castillo</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Yáxul Santiago </a:t>
            </a:r>
            <a:r>
              <a:rPr lang="es" sz="2025">
                <a:solidFill>
                  <a:schemeClr val="dk1"/>
                </a:solidFill>
              </a:rPr>
              <a:t>Cárdenas Hincapié</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Paulo Sebastian </a:t>
            </a:r>
            <a:r>
              <a:rPr lang="es" sz="2025">
                <a:solidFill>
                  <a:schemeClr val="dk1"/>
                </a:solidFill>
              </a:rPr>
              <a:t>Correa Espinosa</a:t>
            </a:r>
            <a:endParaRPr sz="2025">
              <a:solidFill>
                <a:schemeClr val="dk1"/>
              </a:solidFill>
            </a:endParaRPr>
          </a:p>
          <a:p>
            <a:pPr indent="0" lvl="0" marL="0" rtl="0" algn="l">
              <a:lnSpc>
                <a:spcPct val="80000"/>
              </a:lnSpc>
              <a:spcBef>
                <a:spcPts val="0"/>
              </a:spcBef>
              <a:spcAft>
                <a:spcPts val="0"/>
              </a:spcAft>
              <a:buClr>
                <a:schemeClr val="dk1"/>
              </a:buClr>
              <a:buSzPts val="688"/>
              <a:buFont typeface="Arial"/>
              <a:buNone/>
            </a:pPr>
            <a:r>
              <a:t/>
            </a:r>
            <a:endParaRPr sz="2025">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2757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TÉCNICAS E INSTRUMENTOS DE RECOLECCIÓN </a:t>
            </a:r>
            <a:r>
              <a:rPr lang="es">
                <a:latin typeface="Georgia"/>
                <a:ea typeface="Georgia"/>
                <a:cs typeface="Georgia"/>
                <a:sym typeface="Georgia"/>
              </a:rPr>
              <a:t> </a:t>
            </a:r>
            <a:endParaRPr>
              <a:latin typeface="Georgia"/>
              <a:ea typeface="Georgia"/>
              <a:cs typeface="Georgia"/>
              <a:sym typeface="Georgia"/>
            </a:endParaRPr>
          </a:p>
        </p:txBody>
      </p:sp>
      <p:sp>
        <p:nvSpPr>
          <p:cNvPr id="119" name="Google Shape;119;p22"/>
          <p:cNvSpPr txBox="1"/>
          <p:nvPr>
            <p:ph idx="1" type="body"/>
          </p:nvPr>
        </p:nvSpPr>
        <p:spPr>
          <a:xfrm>
            <a:off x="433950" y="1130575"/>
            <a:ext cx="4316400" cy="34164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Clr>
                <a:srgbClr val="000000"/>
              </a:buClr>
              <a:buSzPts val="1350"/>
              <a:buChar char="●"/>
            </a:pPr>
            <a:r>
              <a:rPr b="1" lang="es" sz="1350">
                <a:solidFill>
                  <a:srgbClr val="000000"/>
                </a:solidFill>
              </a:rPr>
              <a:t>Fuentes de </a:t>
            </a:r>
            <a:r>
              <a:rPr b="1" lang="es" sz="1350">
                <a:solidFill>
                  <a:srgbClr val="000000"/>
                </a:solidFill>
              </a:rPr>
              <a:t>información: </a:t>
            </a:r>
            <a:r>
              <a:rPr lang="es" sz="1350">
                <a:solidFill>
                  <a:srgbClr val="000000"/>
                </a:solidFill>
              </a:rPr>
              <a:t>Para el proyecto se obtuvo información mediante el contacto directo   recursos humanos.</a:t>
            </a:r>
            <a:endParaRPr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Secundarias: Antecedentes académicos.</a:t>
            </a:r>
            <a:endParaRPr sz="1350">
              <a:solidFill>
                <a:srgbClr val="000000"/>
              </a:solidFill>
            </a:endParaRPr>
          </a:p>
          <a:p>
            <a:pPr indent="-314325" lvl="0" marL="457200" rtl="0" algn="l">
              <a:spcBef>
                <a:spcPts val="0"/>
              </a:spcBef>
              <a:spcAft>
                <a:spcPts val="0"/>
              </a:spcAft>
              <a:buClr>
                <a:srgbClr val="000000"/>
              </a:buClr>
              <a:buSzPts val="1350"/>
              <a:buChar char="●"/>
            </a:pPr>
            <a:r>
              <a:rPr b="1" lang="es" sz="1350">
                <a:solidFill>
                  <a:srgbClr val="000000"/>
                </a:solidFill>
              </a:rPr>
              <a:t>Técnicas de recolección de información:</a:t>
            </a:r>
            <a:r>
              <a:rPr lang="es" sz="1350">
                <a:solidFill>
                  <a:srgbClr val="000000"/>
                </a:solidFill>
              </a:rPr>
              <a:t> Encuesta, ya que por medio de un cuestionario o conjunto de preguntas se obtuvo la información necesaria para saber su problemática.</a:t>
            </a:r>
            <a:endParaRPr sz="1350">
              <a:solidFill>
                <a:srgbClr val="000000"/>
              </a:solidFill>
            </a:endParaRPr>
          </a:p>
          <a:p>
            <a:pPr indent="-314325" lvl="0" marL="457200" rtl="0" algn="l">
              <a:spcBef>
                <a:spcPts val="0"/>
              </a:spcBef>
              <a:spcAft>
                <a:spcPts val="0"/>
              </a:spcAft>
              <a:buClr>
                <a:srgbClr val="000000"/>
              </a:buClr>
              <a:buSzPts val="1350"/>
              <a:buChar char="●"/>
            </a:pPr>
            <a:r>
              <a:rPr b="1" lang="es" sz="1350">
                <a:solidFill>
                  <a:srgbClr val="000000"/>
                </a:solidFill>
              </a:rPr>
              <a:t>Instrumentos de recolección de información:</a:t>
            </a:r>
            <a:endParaRPr b="1"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Cuestionario</a:t>
            </a:r>
            <a:endParaRPr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Medios audiovisuales</a:t>
            </a:r>
            <a:endParaRPr sz="1350">
              <a:solidFill>
                <a:srgbClr val="000000"/>
              </a:solidFill>
            </a:endParaRPr>
          </a:p>
          <a:p>
            <a:pPr indent="0" lvl="0" marL="0" rtl="0" algn="l">
              <a:spcBef>
                <a:spcPts val="1200"/>
              </a:spcBef>
              <a:spcAft>
                <a:spcPts val="0"/>
              </a:spcAft>
              <a:buNone/>
            </a:pPr>
            <a:r>
              <a:rPr lang="es" sz="1350">
                <a:solidFill>
                  <a:srgbClr val="000000"/>
                </a:solidFill>
              </a:rPr>
              <a:t>Forma del método: Pirámide</a:t>
            </a:r>
            <a:r>
              <a:rPr lang="es" sz="1450">
                <a:solidFill>
                  <a:srgbClr val="000000"/>
                </a:solidFill>
              </a:rPr>
              <a:t> </a:t>
            </a:r>
            <a:endParaRPr sz="1450">
              <a:solidFill>
                <a:srgbClr val="000000"/>
              </a:solidFill>
            </a:endParaRPr>
          </a:p>
          <a:p>
            <a:pPr indent="0" lvl="0" marL="0" rtl="0" algn="l">
              <a:spcBef>
                <a:spcPts val="1200"/>
              </a:spcBef>
              <a:spcAft>
                <a:spcPts val="0"/>
              </a:spcAft>
              <a:buNone/>
            </a:pPr>
            <a:r>
              <a:rPr lang="es" sz="1350">
                <a:solidFill>
                  <a:srgbClr val="000000"/>
                </a:solidFill>
              </a:rPr>
              <a:t>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1200"/>
              </a:spcAft>
              <a:buNone/>
            </a:pPr>
            <a:r>
              <a:rPr lang="es" sz="1350">
                <a:solidFill>
                  <a:srgbClr val="000000"/>
                </a:solidFill>
              </a:rPr>
              <a:t> </a:t>
            </a:r>
            <a:endParaRPr sz="1350">
              <a:solidFill>
                <a:srgbClr val="000000"/>
              </a:solidFill>
            </a:endParaRPr>
          </a:p>
        </p:txBody>
      </p:sp>
      <p:pic>
        <p:nvPicPr>
          <p:cNvPr id="120" name="Google Shape;120;p22"/>
          <p:cNvPicPr preferRelativeResize="0"/>
          <p:nvPr/>
        </p:nvPicPr>
        <p:blipFill rotWithShape="1">
          <a:blip r:embed="rId3">
            <a:alphaModFix/>
          </a:blip>
          <a:srcRect b="0" l="0" r="0" t="0"/>
          <a:stretch/>
        </p:blipFill>
        <p:spPr>
          <a:xfrm>
            <a:off x="4995300" y="1356250"/>
            <a:ext cx="3837000" cy="2016555"/>
          </a:xfrm>
          <a:prstGeom prst="rect">
            <a:avLst/>
          </a:prstGeom>
          <a:noFill/>
          <a:ln>
            <a:noFill/>
          </a:ln>
        </p:spPr>
      </p:pic>
      <p:sp>
        <p:nvSpPr>
          <p:cNvPr id="121" name="Google Shape;121;p22"/>
          <p:cNvSpPr txBox="1"/>
          <p:nvPr/>
        </p:nvSpPr>
        <p:spPr>
          <a:xfrm>
            <a:off x="5137350" y="3410425"/>
            <a:ext cx="3894900" cy="86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600"/>
              </a:spcBef>
              <a:spcAft>
                <a:spcPts val="1600"/>
              </a:spcAft>
              <a:buClr>
                <a:schemeClr val="dk1"/>
              </a:buClr>
              <a:buSzPts val="1800"/>
              <a:buFont typeface="Arial"/>
              <a:buNone/>
            </a:pPr>
            <a:r>
              <a:rPr lang="es" sz="1000">
                <a:latin typeface="Times New Roman"/>
                <a:ea typeface="Times New Roman"/>
                <a:cs typeface="Times New Roman"/>
                <a:sym typeface="Times New Roman"/>
              </a:rPr>
              <a:t>Tomado de: Anónimo, Universidad Nacional Evangélica (UNEV - Santiago). (2020), (</a:t>
            </a:r>
            <a:r>
              <a:rPr lang="es" sz="1000" u="sng">
                <a:latin typeface="Times New Roman"/>
                <a:ea typeface="Times New Roman"/>
                <a:cs typeface="Times New Roman"/>
                <a:sym typeface="Times New Roman"/>
                <a:hlinkClick r:id="rId4"/>
              </a:rPr>
              <a:t>https://unevinvestigando.blogspot.com/2019/08/instrumento-de-recoleccion-de-datos.html</a:t>
            </a:r>
            <a:r>
              <a:rPr lang="es" sz="1000">
                <a:latin typeface="Times New Roman"/>
                <a:ea typeface="Times New Roman"/>
                <a:cs typeface="Times New Roman"/>
                <a:sym typeface="Times New Roman"/>
              </a:rPr>
              <a:t>).</a:t>
            </a:r>
            <a:endParaRPr sz="9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FORMULARIO DE ENCUESTA </a:t>
            </a:r>
            <a:endParaRPr>
              <a:latin typeface="Georgia"/>
              <a:ea typeface="Georgia"/>
              <a:cs typeface="Georgia"/>
              <a:sym typeface="Georgia"/>
            </a:endParaRPr>
          </a:p>
        </p:txBody>
      </p:sp>
      <p:sp>
        <p:nvSpPr>
          <p:cNvPr id="127" name="Google Shape;127;p23"/>
          <p:cNvSpPr txBox="1"/>
          <p:nvPr>
            <p:ph idx="1" type="body"/>
          </p:nvPr>
        </p:nvSpPr>
        <p:spPr>
          <a:xfrm>
            <a:off x="311700" y="1152475"/>
            <a:ext cx="8520600" cy="37182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rgbClr val="000000"/>
              </a:buClr>
              <a:buSzPts val="1600"/>
              <a:buAutoNum type="arabicPeriod"/>
            </a:pPr>
            <a:r>
              <a:rPr lang="es" sz="1600">
                <a:solidFill>
                  <a:srgbClr val="000000"/>
                </a:solidFill>
              </a:rPr>
              <a:t>Dirección de correo electrónico.</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¿En la empresa tiene implementado un sistema de automatización para el proceso de </a:t>
            </a:r>
            <a:r>
              <a:rPr lang="es" sz="1600">
                <a:solidFill>
                  <a:srgbClr val="000000"/>
                </a:solidFill>
              </a:rPr>
              <a:t>contratación</a:t>
            </a:r>
            <a:r>
              <a:rPr lang="es" sz="1600">
                <a:solidFill>
                  <a:srgbClr val="000000"/>
                </a:solidFill>
              </a:rPr>
              <a:t>? (</a:t>
            </a:r>
            <a:r>
              <a:rPr lang="es" sz="1600">
                <a:solidFill>
                  <a:srgbClr val="000000"/>
                </a:solidFill>
              </a:rPr>
              <a:t>Sí</a:t>
            </a:r>
            <a:r>
              <a:rPr lang="es" sz="1600">
                <a:solidFill>
                  <a:srgbClr val="000000"/>
                </a:solidFill>
              </a:rPr>
              <a:t> / No).</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De acuerdo a la pregunta anterior mencione brevemente que tipo de actividad realiza la plataforma en la que actualmente maneja, o no aplica (N/A).</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¿Cuenta con algún tipo de plataforma o sistema inteligente? (Evalart, JobConvo,SECOP II,Sydle one, ninguna de las anteriores).</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¿Cuál? Responda NA (No aplica) en caso de que la respuesta anterior haya contestado "Ninguna de las anteriores". </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¿Cree usted que la plataforma o sistema que maneja es la adecuada? (Si / No / NA).</a:t>
            </a:r>
            <a:endParaRPr sz="1600">
              <a:solidFill>
                <a:srgbClr val="000000"/>
              </a:solidFill>
            </a:endParaRPr>
          </a:p>
          <a:p>
            <a:pPr indent="-330200" lvl="0" marL="457200" rtl="0" algn="l">
              <a:spcBef>
                <a:spcPts val="0"/>
              </a:spcBef>
              <a:spcAft>
                <a:spcPts val="0"/>
              </a:spcAft>
              <a:buClr>
                <a:schemeClr val="dk1"/>
              </a:buClr>
              <a:buSzPts val="1600"/>
              <a:buAutoNum type="arabicPeriod"/>
            </a:pPr>
            <a:r>
              <a:rPr lang="es" sz="1600">
                <a:solidFill>
                  <a:schemeClr val="dk1"/>
                </a:solidFill>
              </a:rPr>
              <a:t>¿Qué método de almacenamiento de datos posee? (Digital (Nube o externo, USB o disco duro) / Manual (Mediante papeleo) / Ambas).</a:t>
            </a:r>
            <a:endParaRPr sz="1600">
              <a:solidFill>
                <a:srgbClr val="000000"/>
              </a:solidFill>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idx="1" type="body"/>
          </p:nvPr>
        </p:nvSpPr>
        <p:spPr>
          <a:xfrm>
            <a:off x="311700" y="253875"/>
            <a:ext cx="8520600" cy="39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dk1"/>
                </a:solidFill>
              </a:rPr>
              <a:t>8.   </a:t>
            </a:r>
            <a:r>
              <a:rPr lang="es" sz="1300">
                <a:solidFill>
                  <a:schemeClr val="dk1"/>
                </a:solidFill>
              </a:rPr>
              <a:t>¿Alguna vez ha tenido inconvenientes con los documentos obtenidos por personas seleccionadas para el trabajo como? (Documentación, experiencia de trabajo, referencias personales, referencias laborales, ninguna de las anteriores).</a:t>
            </a:r>
            <a:endParaRPr sz="1300">
              <a:solidFill>
                <a:schemeClr val="dk1"/>
              </a:solidFill>
            </a:endParaRPr>
          </a:p>
          <a:p>
            <a:pPr indent="0" lvl="0" marL="0" rtl="0" algn="l">
              <a:spcBef>
                <a:spcPts val="1200"/>
              </a:spcBef>
              <a:spcAft>
                <a:spcPts val="0"/>
              </a:spcAft>
              <a:buNone/>
            </a:pPr>
            <a:r>
              <a:rPr lang="es" sz="1300">
                <a:solidFill>
                  <a:schemeClr val="dk1"/>
                </a:solidFill>
              </a:rPr>
              <a:t>9.   De la pregunta anterior por favor brevemente informe cuales son esas problemáticas con más frecuencia detalle. </a:t>
            </a:r>
            <a:endParaRPr sz="1300">
              <a:solidFill>
                <a:schemeClr val="dk1"/>
              </a:solidFill>
            </a:endParaRPr>
          </a:p>
          <a:p>
            <a:pPr indent="0" lvl="0" marL="0" rtl="0" algn="l">
              <a:spcBef>
                <a:spcPts val="1200"/>
              </a:spcBef>
              <a:spcAft>
                <a:spcPts val="0"/>
              </a:spcAft>
              <a:buNone/>
            </a:pPr>
            <a:r>
              <a:rPr lang="es" sz="1300">
                <a:solidFill>
                  <a:schemeClr val="dk1"/>
                </a:solidFill>
              </a:rPr>
              <a:t>10.   ¿Cuál es la proyección de tiempo que hay para un proceso de contratación? ( De 5 a 7 días, de 7 a 15 días, de 15 a 30 días, más de 30 días).   </a:t>
            </a:r>
            <a:endParaRPr sz="1300">
              <a:solidFill>
                <a:schemeClr val="dk1"/>
              </a:solidFill>
            </a:endParaRPr>
          </a:p>
          <a:p>
            <a:pPr indent="0" lvl="0" marL="0" rtl="0" algn="l">
              <a:spcBef>
                <a:spcPts val="1200"/>
              </a:spcBef>
              <a:spcAft>
                <a:spcPts val="0"/>
              </a:spcAft>
              <a:buNone/>
            </a:pPr>
            <a:r>
              <a:rPr lang="es" sz="1300">
                <a:solidFill>
                  <a:schemeClr val="dk1"/>
                </a:solidFill>
              </a:rPr>
              <a:t>11.   ¿Estaría dispuesto a costear un sistema en el cual tenga implementado un proceso en el que implique una actividad mínima humana realizando el mismo proceso ahorrando tiempo? (Si / No / Depende del costo).</a:t>
            </a:r>
            <a:endParaRPr sz="1300">
              <a:solidFill>
                <a:schemeClr val="dk1"/>
              </a:solidFill>
            </a:endParaRPr>
          </a:p>
          <a:p>
            <a:pPr indent="0" lvl="0" marL="0" rtl="0" algn="l">
              <a:spcBef>
                <a:spcPts val="1200"/>
              </a:spcBef>
              <a:spcAft>
                <a:spcPts val="0"/>
              </a:spcAft>
              <a:buNone/>
            </a:pPr>
            <a:r>
              <a:rPr lang="es" sz="1300">
                <a:solidFill>
                  <a:schemeClr val="dk1"/>
                </a:solidFill>
              </a:rPr>
              <a:t>12.   De acuerdo a la pregunta anterior ¿Cuál sería su estimación mínima y máxima? (Ingreselas separadas por un guión (-) sin puntos ni comas / NA).</a:t>
            </a:r>
            <a:endParaRPr sz="1300">
              <a:solidFill>
                <a:schemeClr val="dk1"/>
              </a:solidFill>
            </a:endParaRPr>
          </a:p>
          <a:p>
            <a:pPr indent="0" lvl="0" marL="0" rtl="0" algn="l">
              <a:spcBef>
                <a:spcPts val="1200"/>
              </a:spcBef>
              <a:spcAft>
                <a:spcPts val="0"/>
              </a:spcAft>
              <a:buNone/>
            </a:pPr>
            <a:r>
              <a:rPr lang="es" sz="1300">
                <a:solidFill>
                  <a:schemeClr val="dk1"/>
                </a:solidFill>
              </a:rPr>
              <a:t>13.   ¿Qué expectativa tendría de este sistema?.</a:t>
            </a:r>
            <a:endParaRPr sz="1300">
              <a:solidFill>
                <a:schemeClr val="dk1"/>
              </a:solidFill>
            </a:endParaRPr>
          </a:p>
          <a:p>
            <a:pPr indent="0" lvl="0" marL="0" rtl="0" algn="l">
              <a:spcBef>
                <a:spcPts val="1200"/>
              </a:spcBef>
              <a:spcAft>
                <a:spcPts val="0"/>
              </a:spcAft>
              <a:buNone/>
            </a:pPr>
            <a:r>
              <a:rPr lang="es" sz="1300">
                <a:solidFill>
                  <a:schemeClr val="dk1"/>
                </a:solidFill>
              </a:rPr>
              <a:t>14.   ¿Durante el proceso de contratación de los aspirantes cuentan con algún tipo protección para los documentos requeridos?. En caso de que esta tenga acceso a un posible infiltrado. (Sí / No).</a:t>
            </a:r>
            <a:endParaRPr sz="1300">
              <a:solidFill>
                <a:schemeClr val="dk1"/>
              </a:solidFill>
            </a:endParaRPr>
          </a:p>
          <a:p>
            <a:pPr indent="0" lvl="0" marL="0" rtl="0" algn="l">
              <a:spcBef>
                <a:spcPts val="1200"/>
              </a:spcBef>
              <a:spcAft>
                <a:spcPts val="1200"/>
              </a:spcAft>
              <a:buNone/>
            </a:pPr>
            <a:r>
              <a:t/>
            </a:r>
            <a:endParaRPr sz="1300">
              <a:solidFill>
                <a:schemeClr val="dk1"/>
              </a:solidFill>
            </a:endParaRPr>
          </a:p>
        </p:txBody>
      </p:sp>
      <p:sp>
        <p:nvSpPr>
          <p:cNvPr id="133" name="Google Shape;133;p24"/>
          <p:cNvSpPr txBox="1"/>
          <p:nvPr/>
        </p:nvSpPr>
        <p:spPr>
          <a:xfrm>
            <a:off x="311700" y="4635750"/>
            <a:ext cx="816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3"/>
              </a:rPr>
              <a:t>https://docs.google.com/forms/d/1JoSHfquNoTRQqHYRhN3NmD_9ZIGDEaNFNVM2Dt6D0Cc/edit</a:t>
            </a:r>
            <a:endParaRPr/>
          </a:p>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271900" y="1032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BPM DE EMPRESA DEL PROCESO DE </a:t>
            </a:r>
            <a:r>
              <a:rPr lang="es">
                <a:latin typeface="Georgia"/>
                <a:ea typeface="Georgia"/>
                <a:cs typeface="Georgia"/>
                <a:sym typeface="Georgia"/>
              </a:rPr>
              <a:t>CONTRATACIÓN</a:t>
            </a:r>
            <a:r>
              <a:rPr lang="es">
                <a:latin typeface="Georgia"/>
                <a:ea typeface="Georgia"/>
                <a:cs typeface="Georgia"/>
                <a:sym typeface="Georgia"/>
              </a:rPr>
              <a:t>  ACTUAL </a:t>
            </a:r>
            <a:endParaRPr>
              <a:latin typeface="Georgia"/>
              <a:ea typeface="Georgia"/>
              <a:cs typeface="Georgia"/>
              <a:sym typeface="Georgia"/>
            </a:endParaRPr>
          </a:p>
        </p:txBody>
      </p:sp>
      <p:pic>
        <p:nvPicPr>
          <p:cNvPr id="139" name="Google Shape;139;p25"/>
          <p:cNvPicPr preferRelativeResize="0"/>
          <p:nvPr/>
        </p:nvPicPr>
        <p:blipFill>
          <a:blip r:embed="rId3">
            <a:alphaModFix/>
          </a:blip>
          <a:stretch>
            <a:fillRect/>
          </a:stretch>
        </p:blipFill>
        <p:spPr>
          <a:xfrm>
            <a:off x="152400" y="1035200"/>
            <a:ext cx="8759599" cy="40593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3321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2220">
                <a:latin typeface="Georgia"/>
                <a:ea typeface="Georgia"/>
                <a:cs typeface="Georgia"/>
                <a:sym typeface="Georgia"/>
              </a:rPr>
              <a:t>BPM DE LA PLATAFORMA, AUTOMATIZANDO EL </a:t>
            </a:r>
            <a:r>
              <a:rPr lang="es" sz="2220">
                <a:latin typeface="Georgia"/>
                <a:ea typeface="Georgia"/>
                <a:cs typeface="Georgia"/>
                <a:sym typeface="Georgia"/>
              </a:rPr>
              <a:t>PROCESO</a:t>
            </a:r>
            <a:r>
              <a:rPr lang="es" sz="2220">
                <a:latin typeface="Georgia"/>
                <a:ea typeface="Georgia"/>
                <a:cs typeface="Georgia"/>
                <a:sym typeface="Georgia"/>
              </a:rPr>
              <a:t> DE </a:t>
            </a:r>
            <a:r>
              <a:rPr lang="es" sz="2220">
                <a:latin typeface="Georgia"/>
                <a:ea typeface="Georgia"/>
                <a:cs typeface="Georgia"/>
                <a:sym typeface="Georgia"/>
              </a:rPr>
              <a:t>CONTRATACIÓN</a:t>
            </a:r>
            <a:r>
              <a:rPr lang="es" sz="2220">
                <a:latin typeface="Georgia"/>
                <a:ea typeface="Georgia"/>
                <a:cs typeface="Georgia"/>
                <a:sym typeface="Georgia"/>
              </a:rPr>
              <a:t> </a:t>
            </a:r>
            <a:endParaRPr sz="2220">
              <a:latin typeface="Georgia"/>
              <a:ea typeface="Georgia"/>
              <a:cs typeface="Georgia"/>
              <a:sym typeface="Georgia"/>
            </a:endParaRPr>
          </a:p>
        </p:txBody>
      </p:sp>
      <p:sp>
        <p:nvSpPr>
          <p:cNvPr id="145" name="Google Shape;145;p26"/>
          <p:cNvSpPr txBox="1"/>
          <p:nvPr>
            <p:ph idx="1" type="body"/>
          </p:nvPr>
        </p:nvSpPr>
        <p:spPr>
          <a:xfrm>
            <a:off x="311700" y="13311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u="sng">
                <a:solidFill>
                  <a:srgbClr val="000000"/>
                </a:solidFill>
                <a:hlinkClick r:id="rId3">
                  <a:extLst>
                    <a:ext uri="{A12FA001-AC4F-418D-AE19-62706E023703}">
                      <ahyp:hlinkClr val="tx"/>
                    </a:ext>
                  </a:extLst>
                </a:hlinkClick>
              </a:rPr>
              <a:t>https://app.diagrams.net/#G1d0OOJh_nQBPTo0SoI_EXvmL2zWgkbwnl</a:t>
            </a:r>
            <a:endParaRPr>
              <a:solidFill>
                <a:srgbClr val="000000"/>
              </a:solidFill>
            </a:endParaRPr>
          </a:p>
          <a:p>
            <a:pPr indent="0" lvl="0" marL="0" rtl="0" algn="l">
              <a:spcBef>
                <a:spcPts val="1200"/>
              </a:spcBef>
              <a:spcAft>
                <a:spcPts val="1200"/>
              </a:spcAft>
              <a:buNone/>
            </a:pPr>
            <a:r>
              <a:t/>
            </a:r>
            <a:endParaRPr/>
          </a:p>
        </p:txBody>
      </p:sp>
      <p:pic>
        <p:nvPicPr>
          <p:cNvPr id="146" name="Google Shape;146;p26"/>
          <p:cNvPicPr preferRelativeResize="0"/>
          <p:nvPr/>
        </p:nvPicPr>
        <p:blipFill>
          <a:blip r:embed="rId4">
            <a:alphaModFix/>
          </a:blip>
          <a:stretch>
            <a:fillRect/>
          </a:stretch>
        </p:blipFill>
        <p:spPr>
          <a:xfrm>
            <a:off x="0" y="1937384"/>
            <a:ext cx="9143997" cy="18465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Seguridad de los Datos</a:t>
            </a:r>
            <a:endParaRPr/>
          </a:p>
        </p:txBody>
      </p:sp>
      <p:sp>
        <p:nvSpPr>
          <p:cNvPr id="152" name="Google Shape;152;p27"/>
          <p:cNvSpPr txBox="1"/>
          <p:nvPr>
            <p:ph idx="1" type="body"/>
          </p:nvPr>
        </p:nvSpPr>
        <p:spPr>
          <a:xfrm>
            <a:off x="311700" y="1152475"/>
            <a:ext cx="47862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s">
                <a:solidFill>
                  <a:srgbClr val="000000"/>
                </a:solidFill>
              </a:rPr>
              <a:t>Trata sobre la prevención de vulnerabilidad de datos personales o privados, evadiendo el acceso no autorizado a estos datos durante su ciclo de vida. Existen varios tipos de esta seguridad, los cuales son:</a:t>
            </a:r>
            <a:endParaRPr>
              <a:solidFill>
                <a:srgbClr val="000000"/>
              </a:solidFill>
            </a:endParaRPr>
          </a:p>
          <a:p>
            <a:pPr indent="-317182" lvl="0" marL="457200" rtl="0" algn="l">
              <a:spcBef>
                <a:spcPts val="1200"/>
              </a:spcBef>
              <a:spcAft>
                <a:spcPts val="0"/>
              </a:spcAft>
              <a:buClr>
                <a:srgbClr val="000000"/>
              </a:buClr>
              <a:buSzPct val="100000"/>
              <a:buChar char="●"/>
            </a:pPr>
            <a:r>
              <a:rPr lang="es">
                <a:solidFill>
                  <a:srgbClr val="000000"/>
                </a:solidFill>
              </a:rPr>
              <a:t>Encriptación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Blockchain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Detección de intrusos (NIDS)</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Firewall</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Análisis de vulnerabilidad</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Pruebas de intrusión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Información de seguridad (SIEM)</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Ciberseguridad (HTTPS, SSl y TLS)</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Prevención de pérdida de datos (DLP)</a:t>
            </a:r>
            <a:endParaRPr>
              <a:solidFill>
                <a:srgbClr val="000000"/>
              </a:solidFill>
            </a:endParaRPr>
          </a:p>
        </p:txBody>
      </p:sp>
      <p:pic>
        <p:nvPicPr>
          <p:cNvPr id="153" name="Google Shape;153;p27"/>
          <p:cNvPicPr preferRelativeResize="0"/>
          <p:nvPr/>
        </p:nvPicPr>
        <p:blipFill>
          <a:blip r:embed="rId3">
            <a:alphaModFix/>
          </a:blip>
          <a:stretch>
            <a:fillRect/>
          </a:stretch>
        </p:blipFill>
        <p:spPr>
          <a:xfrm>
            <a:off x="5426575" y="624475"/>
            <a:ext cx="3182451" cy="2798225"/>
          </a:xfrm>
          <a:prstGeom prst="rect">
            <a:avLst/>
          </a:prstGeom>
          <a:noFill/>
          <a:ln>
            <a:noFill/>
          </a:ln>
        </p:spPr>
      </p:pic>
      <p:sp>
        <p:nvSpPr>
          <p:cNvPr id="154" name="Google Shape;154;p27"/>
          <p:cNvSpPr txBox="1"/>
          <p:nvPr/>
        </p:nvSpPr>
        <p:spPr>
          <a:xfrm>
            <a:off x="5203238" y="3635900"/>
            <a:ext cx="3629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Jiménez Javier “10 maneras para mantener segura tu identidad y tus datos en internet”. Noviembre 13, 2018 (</a:t>
            </a:r>
            <a:r>
              <a:rPr lang="es" sz="1100" u="sng">
                <a:hlinkClick r:id="rId4"/>
              </a:rPr>
              <a:t>https://www.redeszone.net/2018/11/13/10-medidas-mantener-segura-identidad-datos-internet/</a:t>
            </a:r>
            <a:r>
              <a:rPr lang="es" sz="1100"/>
              <a:t>). </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Encriptación</a:t>
            </a:r>
            <a:endParaRPr/>
          </a:p>
        </p:txBody>
      </p:sp>
      <p:sp>
        <p:nvSpPr>
          <p:cNvPr id="160" name="Google Shape;160;p28"/>
          <p:cNvSpPr txBox="1"/>
          <p:nvPr>
            <p:ph idx="1" type="body"/>
          </p:nvPr>
        </p:nvSpPr>
        <p:spPr>
          <a:xfrm>
            <a:off x="311700" y="1152475"/>
            <a:ext cx="4923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s">
                <a:solidFill>
                  <a:srgbClr val="000000"/>
                </a:solidFill>
              </a:rPr>
              <a:t>Emplear una encriptación en el sistema de datos sobre una empresa es vital, debido a que, gracias a esto se mantiene más privado los datos a posibles </a:t>
            </a:r>
            <a:r>
              <a:rPr lang="es">
                <a:solidFill>
                  <a:srgbClr val="000000"/>
                </a:solidFill>
              </a:rPr>
              <a:t>infiltraciones</a:t>
            </a:r>
            <a:r>
              <a:rPr lang="es">
                <a:solidFill>
                  <a:srgbClr val="000000"/>
                </a:solidFill>
              </a:rPr>
              <a:t> al sistema que posee. La forma de emplearlo es por medio de contraseñas sofisticadas, evitar que el navegador tenga acceso a la ubicación, </a:t>
            </a:r>
            <a:r>
              <a:rPr lang="es">
                <a:solidFill>
                  <a:srgbClr val="000000"/>
                </a:solidFill>
              </a:rPr>
              <a:t>cámara</a:t>
            </a:r>
            <a:r>
              <a:rPr lang="es">
                <a:solidFill>
                  <a:srgbClr val="000000"/>
                </a:solidFill>
              </a:rPr>
              <a:t> y </a:t>
            </a:r>
            <a:r>
              <a:rPr lang="es">
                <a:solidFill>
                  <a:srgbClr val="000000"/>
                </a:solidFill>
              </a:rPr>
              <a:t>micrófono.</a:t>
            </a:r>
            <a:endParaRPr>
              <a:solidFill>
                <a:srgbClr val="000000"/>
              </a:solidFill>
            </a:endParaRPr>
          </a:p>
        </p:txBody>
      </p:sp>
      <p:pic>
        <p:nvPicPr>
          <p:cNvPr id="161" name="Google Shape;161;p28"/>
          <p:cNvPicPr preferRelativeResize="0"/>
          <p:nvPr/>
        </p:nvPicPr>
        <p:blipFill>
          <a:blip r:embed="rId3">
            <a:alphaModFix/>
          </a:blip>
          <a:stretch>
            <a:fillRect/>
          </a:stretch>
        </p:blipFill>
        <p:spPr>
          <a:xfrm>
            <a:off x="5431328" y="1152475"/>
            <a:ext cx="3400976" cy="2276526"/>
          </a:xfrm>
          <a:prstGeom prst="rect">
            <a:avLst/>
          </a:prstGeom>
          <a:noFill/>
          <a:ln>
            <a:noFill/>
          </a:ln>
        </p:spPr>
      </p:pic>
      <p:sp>
        <p:nvSpPr>
          <p:cNvPr id="162" name="Google Shape;162;p28"/>
          <p:cNvSpPr txBox="1"/>
          <p:nvPr/>
        </p:nvSpPr>
        <p:spPr>
          <a:xfrm>
            <a:off x="5434425" y="3600450"/>
            <a:ext cx="3401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Nohe Patrick “New Runtime Encryption Solutions emerging to fill “Encryption Gasp””. Junio 20, 2018 (</a:t>
            </a:r>
            <a:r>
              <a:rPr lang="es" sz="1100" u="sng">
                <a:hlinkClick r:id="rId4"/>
              </a:rPr>
              <a:t>https://www.thesslstore.com/blog/runtime-encryption-gaps/</a:t>
            </a:r>
            <a:r>
              <a:rPr lang="es" sz="1100"/>
              <a:t>). </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11700" y="445025"/>
            <a:ext cx="4127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Plataformas</a:t>
            </a:r>
            <a:endParaRPr/>
          </a:p>
        </p:txBody>
      </p:sp>
      <p:sp>
        <p:nvSpPr>
          <p:cNvPr id="168" name="Google Shape;168;p29"/>
          <p:cNvSpPr txBox="1"/>
          <p:nvPr>
            <p:ph idx="1" type="body"/>
          </p:nvPr>
        </p:nvSpPr>
        <p:spPr>
          <a:xfrm>
            <a:off x="311700" y="1152475"/>
            <a:ext cx="3986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500">
                <a:solidFill>
                  <a:schemeClr val="dk1"/>
                </a:solidFill>
              </a:rPr>
              <a:t>SYDLE ONE: </a:t>
            </a:r>
            <a:endParaRPr sz="1500">
              <a:solidFill>
                <a:schemeClr val="dk1"/>
              </a:solidFill>
            </a:endParaRPr>
          </a:p>
          <a:p>
            <a:pPr indent="0" lvl="0" marL="0" rtl="0" algn="l">
              <a:spcBef>
                <a:spcPts val="1200"/>
              </a:spcBef>
              <a:spcAft>
                <a:spcPts val="0"/>
              </a:spcAft>
              <a:buNone/>
            </a:pPr>
            <a:r>
              <a:rPr lang="es" sz="1500">
                <a:solidFill>
                  <a:schemeClr val="dk1"/>
                </a:solidFill>
              </a:rPr>
              <a:t>Es una plataforma </a:t>
            </a:r>
            <a:r>
              <a:rPr lang="es" sz="1500">
                <a:solidFill>
                  <a:schemeClr val="dk1"/>
                </a:solidFill>
              </a:rPr>
              <a:t>brasileña</a:t>
            </a:r>
            <a:r>
              <a:rPr lang="es" sz="1500">
                <a:solidFill>
                  <a:schemeClr val="dk1"/>
                </a:solidFill>
              </a:rPr>
              <a:t> que maneja el lenguaje de </a:t>
            </a:r>
            <a:r>
              <a:rPr lang="es" sz="1500">
                <a:solidFill>
                  <a:schemeClr val="dk1"/>
                </a:solidFill>
              </a:rPr>
              <a:t>programación</a:t>
            </a:r>
            <a:r>
              <a:rPr lang="es" sz="1500">
                <a:solidFill>
                  <a:schemeClr val="dk1"/>
                </a:solidFill>
              </a:rPr>
              <a:t> JAVA y que realiza procesos automatizados mediante el uso de BPM; Sistemas ECM; Gestión de relación con clientes (CRM); </a:t>
            </a:r>
            <a:r>
              <a:rPr lang="es" sz="1500">
                <a:solidFill>
                  <a:schemeClr val="dk1"/>
                </a:solidFill>
              </a:rPr>
              <a:t>Análisis</a:t>
            </a:r>
            <a:r>
              <a:rPr lang="es" sz="1500">
                <a:solidFill>
                  <a:schemeClr val="dk1"/>
                </a:solidFill>
              </a:rPr>
              <a:t> de datos en tiempo real (Analytics); </a:t>
            </a:r>
            <a:r>
              <a:rPr lang="es" sz="1500">
                <a:solidFill>
                  <a:schemeClr val="dk1"/>
                </a:solidFill>
              </a:rPr>
              <a:t>optimización</a:t>
            </a:r>
            <a:r>
              <a:rPr lang="es" sz="1500">
                <a:solidFill>
                  <a:schemeClr val="dk1"/>
                </a:solidFill>
              </a:rPr>
              <a:t> de sistemas de presentación (Service Desk).</a:t>
            </a:r>
            <a:endParaRPr sz="1500">
              <a:solidFill>
                <a:schemeClr val="dk1"/>
              </a:solidFill>
            </a:endParaRPr>
          </a:p>
          <a:p>
            <a:pPr indent="0" lvl="0" marL="0" rtl="0" algn="l">
              <a:spcBef>
                <a:spcPts val="1200"/>
              </a:spcBef>
              <a:spcAft>
                <a:spcPts val="1200"/>
              </a:spcAft>
              <a:buNone/>
            </a:pPr>
            <a:r>
              <a:t/>
            </a:r>
            <a:endParaRPr/>
          </a:p>
        </p:txBody>
      </p:sp>
      <p:pic>
        <p:nvPicPr>
          <p:cNvPr id="169" name="Google Shape;169;p29"/>
          <p:cNvPicPr preferRelativeResize="0"/>
          <p:nvPr/>
        </p:nvPicPr>
        <p:blipFill>
          <a:blip r:embed="rId3">
            <a:alphaModFix/>
          </a:blip>
          <a:stretch>
            <a:fillRect/>
          </a:stretch>
        </p:blipFill>
        <p:spPr>
          <a:xfrm>
            <a:off x="4438800" y="445025"/>
            <a:ext cx="4541400" cy="3293382"/>
          </a:xfrm>
          <a:prstGeom prst="rect">
            <a:avLst/>
          </a:prstGeom>
          <a:noFill/>
          <a:ln>
            <a:noFill/>
          </a:ln>
        </p:spPr>
      </p:pic>
      <p:sp>
        <p:nvSpPr>
          <p:cNvPr id="170" name="Google Shape;170;p29"/>
          <p:cNvSpPr txBox="1"/>
          <p:nvPr/>
        </p:nvSpPr>
        <p:spPr>
          <a:xfrm>
            <a:off x="2891800" y="3829050"/>
            <a:ext cx="6088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Anónimo de SYDLE ONE “SYDLE ONE </a:t>
            </a:r>
            <a:r>
              <a:rPr lang="es" sz="1100">
                <a:solidFill>
                  <a:schemeClr val="dk1"/>
                </a:solidFill>
              </a:rPr>
              <a:t>Plataforma digital corporativa </a:t>
            </a:r>
            <a:r>
              <a:rPr lang="es" sz="1100"/>
              <a:t>all-in-one”. (</a:t>
            </a:r>
            <a:r>
              <a:rPr lang="es" sz="1100" u="sng">
                <a:hlinkClick r:id="rId4"/>
              </a:rPr>
              <a:t>https://www.sydle.com/es/?utm_source=google&amp;utm_medium=cpc&amp;utm_campaign=sydle_bpm_es_bpm&amp;utm_term=+procesos%20+software&amp;gclid=CjwKCAiA9bmABhBbEiwASb35V2HZAXo9hqQj9WnHBt4Wd3wzB5C-rZ7u7AXydzua00tK_jJtERKzdBoCpMUQAvD_BwE</a:t>
            </a:r>
            <a:r>
              <a:rPr lang="es" sz="1100"/>
              <a:t>)</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ECM</a:t>
            </a:r>
            <a:endParaRPr/>
          </a:p>
        </p:txBody>
      </p:sp>
      <p:sp>
        <p:nvSpPr>
          <p:cNvPr id="176" name="Google Shape;176;p30"/>
          <p:cNvSpPr txBox="1"/>
          <p:nvPr>
            <p:ph idx="1" type="body"/>
          </p:nvPr>
        </p:nvSpPr>
        <p:spPr>
          <a:xfrm>
            <a:off x="311700" y="1152475"/>
            <a:ext cx="42603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s">
                <a:solidFill>
                  <a:srgbClr val="000000"/>
                </a:solidFill>
              </a:rPr>
              <a:t>SYDLE ONE soporta que es un sistema de gestión visual el proporciona ayuda a mantener datos de gran importancia en orden, esta información podrá ser </a:t>
            </a:r>
            <a:r>
              <a:rPr lang="es">
                <a:solidFill>
                  <a:srgbClr val="000000"/>
                </a:solidFill>
              </a:rPr>
              <a:t>accesible</a:t>
            </a:r>
            <a:r>
              <a:rPr lang="es">
                <a:solidFill>
                  <a:srgbClr val="000000"/>
                </a:solidFill>
              </a:rPr>
              <a:t> como desde el ordenador como en dispositivos móviles o tablets. También ofrece un servicio de </a:t>
            </a:r>
            <a:r>
              <a:rPr lang="es">
                <a:solidFill>
                  <a:srgbClr val="000000"/>
                </a:solidFill>
              </a:rPr>
              <a:t>búsqueda</a:t>
            </a:r>
            <a:r>
              <a:rPr lang="es">
                <a:solidFill>
                  <a:srgbClr val="000000"/>
                </a:solidFill>
              </a:rPr>
              <a:t> de datos rápida y sencilla (OCR). Garantiza autenticidad de documentos agregando una firma digital y contar con flujos de verificación informando hasta antecedentes. Además podrá crear documentos </a:t>
            </a:r>
            <a:r>
              <a:rPr lang="es">
                <a:solidFill>
                  <a:srgbClr val="000000"/>
                </a:solidFill>
              </a:rPr>
              <a:t>específicos</a:t>
            </a:r>
            <a:r>
              <a:rPr lang="es">
                <a:solidFill>
                  <a:srgbClr val="000000"/>
                </a:solidFill>
              </a:rPr>
              <a:t> dentro del campo requerido.</a:t>
            </a:r>
            <a:endParaRPr>
              <a:solidFill>
                <a:srgbClr val="000000"/>
              </a:solidFill>
            </a:endParaRPr>
          </a:p>
        </p:txBody>
      </p:sp>
      <p:pic>
        <p:nvPicPr>
          <p:cNvPr id="177" name="Google Shape;177;p30"/>
          <p:cNvPicPr preferRelativeResize="0"/>
          <p:nvPr/>
        </p:nvPicPr>
        <p:blipFill>
          <a:blip r:embed="rId3">
            <a:alphaModFix/>
          </a:blip>
          <a:stretch>
            <a:fillRect/>
          </a:stretch>
        </p:blipFill>
        <p:spPr>
          <a:xfrm>
            <a:off x="4572000" y="445025"/>
            <a:ext cx="4267199" cy="2637905"/>
          </a:xfrm>
          <a:prstGeom prst="rect">
            <a:avLst/>
          </a:prstGeom>
          <a:noFill/>
          <a:ln>
            <a:noFill/>
          </a:ln>
        </p:spPr>
      </p:pic>
      <p:sp>
        <p:nvSpPr>
          <p:cNvPr id="178" name="Google Shape;178;p30"/>
          <p:cNvSpPr txBox="1"/>
          <p:nvPr/>
        </p:nvSpPr>
        <p:spPr>
          <a:xfrm>
            <a:off x="4560575" y="3223250"/>
            <a:ext cx="426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Admin “Software EMC (Enterprise Content Management)”. Octubre 19, 2017 (</a:t>
            </a:r>
            <a:r>
              <a:rPr lang="es" sz="1100" u="sng">
                <a:hlinkClick r:id="rId4"/>
              </a:rPr>
              <a:t>https://www.ci2.es/software-ecm/</a:t>
            </a:r>
            <a:r>
              <a:rPr lang="es" sz="1100"/>
              <a:t>).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BPM</a:t>
            </a:r>
            <a:endParaRPr/>
          </a:p>
        </p:txBody>
      </p:sp>
      <p:sp>
        <p:nvSpPr>
          <p:cNvPr id="184" name="Google Shape;184;p31"/>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La plataforma SYDLE ONE asegura que puede modificar y </a:t>
            </a:r>
            <a:r>
              <a:rPr lang="es">
                <a:solidFill>
                  <a:srgbClr val="000000"/>
                </a:solidFill>
              </a:rPr>
              <a:t>modelar</a:t>
            </a:r>
            <a:r>
              <a:rPr lang="es">
                <a:solidFill>
                  <a:srgbClr val="000000"/>
                </a:solidFill>
              </a:rPr>
              <a:t> procesos, que, son </a:t>
            </a:r>
            <a:r>
              <a:rPr lang="es">
                <a:solidFill>
                  <a:srgbClr val="000000"/>
                </a:solidFill>
              </a:rPr>
              <a:t>rápidamente</a:t>
            </a:r>
            <a:r>
              <a:rPr lang="es">
                <a:solidFill>
                  <a:srgbClr val="000000"/>
                </a:solidFill>
              </a:rPr>
              <a:t> </a:t>
            </a:r>
            <a:r>
              <a:rPr lang="es">
                <a:solidFill>
                  <a:srgbClr val="000000"/>
                </a:solidFill>
              </a:rPr>
              <a:t>automatizados y distribuidos</a:t>
            </a:r>
            <a:r>
              <a:rPr lang="es">
                <a:solidFill>
                  <a:srgbClr val="000000"/>
                </a:solidFill>
              </a:rPr>
              <a:t> en BPM según la necesidad del cliente, manteniendo de esta forma, </a:t>
            </a:r>
            <a:r>
              <a:rPr lang="es">
                <a:solidFill>
                  <a:srgbClr val="000000"/>
                </a:solidFill>
              </a:rPr>
              <a:t>disponibilidad</a:t>
            </a:r>
            <a:r>
              <a:rPr lang="es">
                <a:solidFill>
                  <a:srgbClr val="000000"/>
                </a:solidFill>
              </a:rPr>
              <a:t> la documentación y portando siempre una copia de seguridad de estos en la “nube” del sistema.</a:t>
            </a:r>
            <a:endParaRPr>
              <a:solidFill>
                <a:srgbClr val="000000"/>
              </a:solidFill>
            </a:endParaRPr>
          </a:p>
        </p:txBody>
      </p:sp>
      <p:pic>
        <p:nvPicPr>
          <p:cNvPr id="185" name="Google Shape;185;p31"/>
          <p:cNvPicPr preferRelativeResize="0"/>
          <p:nvPr/>
        </p:nvPicPr>
        <p:blipFill>
          <a:blip r:embed="rId3">
            <a:alphaModFix/>
          </a:blip>
          <a:stretch>
            <a:fillRect/>
          </a:stretch>
        </p:blipFill>
        <p:spPr>
          <a:xfrm>
            <a:off x="4352875" y="787925"/>
            <a:ext cx="4608249" cy="2419324"/>
          </a:xfrm>
          <a:prstGeom prst="rect">
            <a:avLst/>
          </a:prstGeom>
          <a:noFill/>
          <a:ln>
            <a:noFill/>
          </a:ln>
        </p:spPr>
      </p:pic>
      <p:sp>
        <p:nvSpPr>
          <p:cNvPr id="186" name="Google Shape;186;p31"/>
          <p:cNvSpPr txBox="1"/>
          <p:nvPr/>
        </p:nvSpPr>
        <p:spPr>
          <a:xfrm>
            <a:off x="4352875" y="3269000"/>
            <a:ext cx="46083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De Molina Alonso “¿Cómo rediseñar los procesos usando el Business Process Management (BPM)?”. Enero 8, 2020 (</a:t>
            </a:r>
            <a:r>
              <a:rPr lang="es" sz="1100" u="sng">
                <a:hlinkClick r:id="rId4"/>
              </a:rPr>
              <a:t>https://www.esan.edu.pe/apuntes-empresariales/2020/01/como-redisenar-los-procesos-usando-el-business-process-management-bpm/</a:t>
            </a:r>
            <a:r>
              <a:rPr lang="es" sz="1100"/>
              <a:t>)</a:t>
            </a:r>
            <a:endParaRPr sz="1100"/>
          </a:p>
          <a:p>
            <a:pPr indent="0" lvl="0" marL="0" rtl="0" algn="l">
              <a:spcBef>
                <a:spcPts val="0"/>
              </a:spcBef>
              <a:spcAft>
                <a:spcPts val="0"/>
              </a:spcAft>
              <a:buNone/>
            </a:pPr>
            <a:r>
              <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idx="1" type="subTitle"/>
          </p:nvPr>
        </p:nvSpPr>
        <p:spPr>
          <a:xfrm>
            <a:off x="409350" y="1083575"/>
            <a:ext cx="5018400" cy="176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lang="es" sz="1800">
                <a:solidFill>
                  <a:srgbClr val="000000"/>
                </a:solidFill>
              </a:rPr>
              <a:t>Planteamiento del problema</a:t>
            </a:r>
            <a:endParaRPr sz="1800">
              <a:solidFill>
                <a:srgbClr val="000000"/>
              </a:solidFill>
            </a:endParaRPr>
          </a:p>
          <a:p>
            <a:pPr indent="-342900" lvl="0" marL="457200" rtl="0" algn="l">
              <a:spcBef>
                <a:spcPts val="0"/>
              </a:spcBef>
              <a:spcAft>
                <a:spcPts val="0"/>
              </a:spcAft>
              <a:buClr>
                <a:srgbClr val="000000"/>
              </a:buClr>
              <a:buSzPts val="1800"/>
              <a:buAutoNum type="arabicPeriod"/>
            </a:pPr>
            <a:r>
              <a:rPr lang="es" sz="1800">
                <a:solidFill>
                  <a:schemeClr val="dk1"/>
                </a:solidFill>
              </a:rPr>
              <a:t>Objetivo general </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Objetivos específicos</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Justificación </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Delimitación y alcance </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0" lvl="0" marL="457200" rtl="0" algn="l">
              <a:spcBef>
                <a:spcPts val="0"/>
              </a:spcBef>
              <a:spcAft>
                <a:spcPts val="0"/>
              </a:spcAft>
              <a:buNone/>
            </a:pPr>
            <a:r>
              <a:t/>
            </a:r>
            <a:endParaRPr sz="1500">
              <a:solidFill>
                <a:schemeClr val="dk1"/>
              </a:solidFill>
            </a:endParaRPr>
          </a:p>
          <a:p>
            <a:pPr indent="0" lvl="0" marL="457200" rtl="0" algn="l">
              <a:spcBef>
                <a:spcPts val="0"/>
              </a:spcBef>
              <a:spcAft>
                <a:spcPts val="0"/>
              </a:spcAft>
              <a:buNone/>
            </a:pPr>
            <a:r>
              <a:t/>
            </a:r>
            <a:endParaRPr sz="2200">
              <a:solidFill>
                <a:schemeClr val="dk1"/>
              </a:solidFill>
            </a:endParaRPr>
          </a:p>
        </p:txBody>
      </p:sp>
      <p:sp>
        <p:nvSpPr>
          <p:cNvPr id="64" name="Google Shape;64;p14"/>
          <p:cNvSpPr txBox="1"/>
          <p:nvPr/>
        </p:nvSpPr>
        <p:spPr>
          <a:xfrm>
            <a:off x="409350" y="151475"/>
            <a:ext cx="83253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500">
                <a:latin typeface="Georgia"/>
                <a:ea typeface="Georgia"/>
                <a:cs typeface="Georgia"/>
                <a:sym typeface="Georgia"/>
              </a:rPr>
              <a:t>TABLA DE CONTENIDO </a:t>
            </a:r>
            <a:endParaRPr sz="2500">
              <a:latin typeface="Georgia"/>
              <a:ea typeface="Georgia"/>
              <a:cs typeface="Georgia"/>
              <a:sym typeface="Georgia"/>
            </a:endParaRPr>
          </a:p>
        </p:txBody>
      </p:sp>
      <p:pic>
        <p:nvPicPr>
          <p:cNvPr id="65" name="Google Shape;65;p14"/>
          <p:cNvPicPr preferRelativeResize="0"/>
          <p:nvPr/>
        </p:nvPicPr>
        <p:blipFill rotWithShape="1">
          <a:blip r:embed="rId3">
            <a:alphaModFix/>
          </a:blip>
          <a:srcRect b="0" l="10066" r="14416" t="0"/>
          <a:stretch/>
        </p:blipFill>
        <p:spPr>
          <a:xfrm>
            <a:off x="2424000" y="2889125"/>
            <a:ext cx="1555600" cy="1763275"/>
          </a:xfrm>
          <a:prstGeom prst="rect">
            <a:avLst/>
          </a:prstGeom>
          <a:noFill/>
          <a:ln>
            <a:noFill/>
          </a:ln>
        </p:spPr>
      </p:pic>
      <p:sp>
        <p:nvSpPr>
          <p:cNvPr id="66" name="Google Shape;66;p14"/>
          <p:cNvSpPr txBox="1"/>
          <p:nvPr/>
        </p:nvSpPr>
        <p:spPr>
          <a:xfrm>
            <a:off x="4499700" y="2442750"/>
            <a:ext cx="4644300" cy="24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dk1"/>
                </a:solidFill>
              </a:rPr>
              <a:t>06.   </a:t>
            </a:r>
            <a:r>
              <a:rPr lang="es" sz="1800">
                <a:solidFill>
                  <a:schemeClr val="dk1"/>
                </a:solidFill>
              </a:rPr>
              <a:t>Técnicas e instrumentos de recolección</a:t>
            </a:r>
            <a:endParaRPr sz="1800">
              <a:solidFill>
                <a:schemeClr val="dk1"/>
              </a:solidFill>
            </a:endParaRPr>
          </a:p>
          <a:p>
            <a:pPr indent="0" lvl="0" marL="0" rtl="0" algn="l">
              <a:spcBef>
                <a:spcPts val="0"/>
              </a:spcBef>
              <a:spcAft>
                <a:spcPts val="0"/>
              </a:spcAft>
              <a:buNone/>
            </a:pPr>
            <a:r>
              <a:rPr lang="es" sz="1800">
                <a:solidFill>
                  <a:schemeClr val="dk1"/>
                </a:solidFill>
              </a:rPr>
              <a:t>0.7   Formulario de encuesta</a:t>
            </a:r>
            <a:endParaRPr sz="1800">
              <a:solidFill>
                <a:schemeClr val="dk1"/>
              </a:solidFill>
            </a:endParaRPr>
          </a:p>
          <a:p>
            <a:pPr indent="0" lvl="0" marL="0" rtl="0" algn="l">
              <a:spcBef>
                <a:spcPts val="0"/>
              </a:spcBef>
              <a:spcAft>
                <a:spcPts val="0"/>
              </a:spcAft>
              <a:buNone/>
            </a:pPr>
            <a:r>
              <a:rPr lang="es" sz="1800">
                <a:solidFill>
                  <a:schemeClr val="dk1"/>
                </a:solidFill>
              </a:rPr>
              <a:t>0.8   BPM de empresa del proceso de contratación actual</a:t>
            </a:r>
            <a:endParaRPr sz="1800">
              <a:solidFill>
                <a:schemeClr val="dk1"/>
              </a:solidFill>
            </a:endParaRPr>
          </a:p>
          <a:p>
            <a:pPr indent="0" lvl="0" marL="0" rtl="0" algn="l">
              <a:spcBef>
                <a:spcPts val="0"/>
              </a:spcBef>
              <a:spcAft>
                <a:spcPts val="0"/>
              </a:spcAft>
              <a:buNone/>
            </a:pPr>
            <a:r>
              <a:rPr lang="es" sz="1800">
                <a:solidFill>
                  <a:schemeClr val="dk1"/>
                </a:solidFill>
              </a:rPr>
              <a:t>0.9   BPM de la plataforma, automatizando el proceso de contratación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537375" y="445025"/>
            <a:ext cx="5220300" cy="5727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es"/>
              <a:t>CRM</a:t>
            </a:r>
            <a:endParaRPr/>
          </a:p>
        </p:txBody>
      </p:sp>
      <p:sp>
        <p:nvSpPr>
          <p:cNvPr id="192" name="Google Shape;192;p32"/>
          <p:cNvSpPr txBox="1"/>
          <p:nvPr>
            <p:ph idx="1" type="body"/>
          </p:nvPr>
        </p:nvSpPr>
        <p:spPr>
          <a:xfrm>
            <a:off x="4572000" y="117012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Afirma SYDLE ONE que podrá realizar acciones de automatización personalizada que cualquier interacción que podría involucrar actividad humana dando un seguimiento interactivo, de calidad y eficaz por medio e-mail, notificaciones, entre otras, trazando rutas por medio de dispositivos </a:t>
            </a:r>
            <a:r>
              <a:rPr lang="es">
                <a:solidFill>
                  <a:srgbClr val="000000"/>
                </a:solidFill>
              </a:rPr>
              <a:t>electrónicos</a:t>
            </a:r>
            <a:r>
              <a:rPr lang="es">
                <a:solidFill>
                  <a:srgbClr val="000000"/>
                </a:solidFill>
              </a:rPr>
              <a:t>.</a:t>
            </a:r>
            <a:endParaRPr sz="1300">
              <a:solidFill>
                <a:srgbClr val="000000"/>
              </a:solidFill>
            </a:endParaRPr>
          </a:p>
        </p:txBody>
      </p:sp>
      <p:pic>
        <p:nvPicPr>
          <p:cNvPr id="193" name="Google Shape;193;p32"/>
          <p:cNvPicPr preferRelativeResize="0"/>
          <p:nvPr/>
        </p:nvPicPr>
        <p:blipFill>
          <a:blip r:embed="rId3">
            <a:alphaModFix/>
          </a:blip>
          <a:stretch>
            <a:fillRect/>
          </a:stretch>
        </p:blipFill>
        <p:spPr>
          <a:xfrm>
            <a:off x="152400" y="1170125"/>
            <a:ext cx="4267200" cy="2397235"/>
          </a:xfrm>
          <a:prstGeom prst="rect">
            <a:avLst/>
          </a:prstGeom>
          <a:noFill/>
          <a:ln>
            <a:noFill/>
          </a:ln>
        </p:spPr>
      </p:pic>
      <p:sp>
        <p:nvSpPr>
          <p:cNvPr id="194" name="Google Shape;194;p32"/>
          <p:cNvSpPr txBox="1"/>
          <p:nvPr/>
        </p:nvSpPr>
        <p:spPr>
          <a:xfrm>
            <a:off x="182875" y="3680450"/>
            <a:ext cx="42603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Anónimo de </a:t>
            </a:r>
            <a:r>
              <a:rPr lang="es" sz="1100"/>
              <a:t>Impulsa</a:t>
            </a:r>
            <a:r>
              <a:rPr lang="es" sz="1100"/>
              <a:t> “CRM en México ¿qué opciones tengo?”. (</a:t>
            </a:r>
            <a:r>
              <a:rPr lang="es" sz="1100" u="sng">
                <a:hlinkClick r:id="rId4"/>
              </a:rPr>
              <a:t>https://www.sistemaimpulsa.com/blog/crm-en-mexico-que-opciones-tengo/</a:t>
            </a:r>
            <a:r>
              <a:rPr lang="es" sz="1100"/>
              <a:t>) </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4572000" y="445025"/>
            <a:ext cx="42603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Analytics</a:t>
            </a:r>
            <a:endParaRPr/>
          </a:p>
        </p:txBody>
      </p:sp>
      <p:sp>
        <p:nvSpPr>
          <p:cNvPr id="200" name="Google Shape;200;p33"/>
          <p:cNvSpPr txBox="1"/>
          <p:nvPr>
            <p:ph idx="1" type="body"/>
          </p:nvPr>
        </p:nvSpPr>
        <p:spPr>
          <a:xfrm>
            <a:off x="4899025" y="1152475"/>
            <a:ext cx="3933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Mantiene informado por medio de gráficos en tiempo real la organización que ha tenido la empresa, datos más requeridos y otros gráficos que requeriría la empresa.</a:t>
            </a:r>
            <a:endParaRPr>
              <a:solidFill>
                <a:srgbClr val="000000"/>
              </a:solidFill>
            </a:endParaRPr>
          </a:p>
        </p:txBody>
      </p:sp>
      <p:pic>
        <p:nvPicPr>
          <p:cNvPr id="201" name="Google Shape;201;p33"/>
          <p:cNvPicPr preferRelativeResize="0"/>
          <p:nvPr/>
        </p:nvPicPr>
        <p:blipFill>
          <a:blip r:embed="rId3">
            <a:alphaModFix/>
          </a:blip>
          <a:stretch>
            <a:fillRect/>
          </a:stretch>
        </p:blipFill>
        <p:spPr>
          <a:xfrm>
            <a:off x="560075" y="445025"/>
            <a:ext cx="4011925" cy="3482300"/>
          </a:xfrm>
          <a:prstGeom prst="rect">
            <a:avLst/>
          </a:prstGeom>
          <a:noFill/>
          <a:ln>
            <a:noFill/>
          </a:ln>
        </p:spPr>
      </p:pic>
      <p:sp>
        <p:nvSpPr>
          <p:cNvPr id="202" name="Google Shape;202;p33"/>
          <p:cNvSpPr txBox="1"/>
          <p:nvPr/>
        </p:nvSpPr>
        <p:spPr>
          <a:xfrm>
            <a:off x="560075" y="4034800"/>
            <a:ext cx="65838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SYDLE ONE “Aalytics”.</a:t>
            </a:r>
            <a:r>
              <a:rPr lang="es" sz="1100"/>
              <a:t> (</a:t>
            </a:r>
            <a:r>
              <a:rPr lang="es" sz="1100" u="sng">
                <a:hlinkClick r:id="rId4"/>
              </a:rPr>
              <a:t>https://www.sydle.com/es/analytics/?utm_source=google&amp;utm_medium=cpc&amp;utm_campaign=sydle_bpm_es_bpm&amp;utm_term=+procesos%20+software&amp;gclid=CjwKCAiA9bmABhBbEiwASb35V2HZAXo9hqQj9WnHBt4Wd3wzB5C-rZ7u7AXydzua00tK_jJtERKzdBoCpMUQAvD_BwE</a:t>
            </a:r>
            <a:r>
              <a:rPr lang="es" sz="1100"/>
              <a:t>). </a:t>
            </a: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Service Desk</a:t>
            </a:r>
            <a:endParaRPr/>
          </a:p>
        </p:txBody>
      </p:sp>
      <p:sp>
        <p:nvSpPr>
          <p:cNvPr id="208" name="Google Shape;208;p34"/>
          <p:cNvSpPr txBox="1"/>
          <p:nvPr>
            <p:ph idx="1" type="body"/>
          </p:nvPr>
        </p:nvSpPr>
        <p:spPr>
          <a:xfrm>
            <a:off x="45720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Este servicio proporciona distintos formatos de respuesta </a:t>
            </a:r>
            <a:r>
              <a:rPr lang="es">
                <a:solidFill>
                  <a:srgbClr val="000000"/>
                </a:solidFill>
              </a:rPr>
              <a:t>instantáneas</a:t>
            </a:r>
            <a:r>
              <a:rPr lang="es">
                <a:solidFill>
                  <a:srgbClr val="000000"/>
                </a:solidFill>
              </a:rPr>
              <a:t> que permita atender todas las solicitudes o </a:t>
            </a:r>
            <a:r>
              <a:rPr lang="es">
                <a:solidFill>
                  <a:srgbClr val="000000"/>
                </a:solidFill>
              </a:rPr>
              <a:t>inquietudes</a:t>
            </a:r>
            <a:r>
              <a:rPr lang="es">
                <a:solidFill>
                  <a:srgbClr val="000000"/>
                </a:solidFill>
              </a:rPr>
              <a:t> que presente una persona a la empresa.</a:t>
            </a:r>
            <a:endParaRPr>
              <a:solidFill>
                <a:srgbClr val="000000"/>
              </a:solidFill>
            </a:endParaRPr>
          </a:p>
        </p:txBody>
      </p:sp>
      <p:pic>
        <p:nvPicPr>
          <p:cNvPr id="209" name="Google Shape;209;p34"/>
          <p:cNvPicPr preferRelativeResize="0"/>
          <p:nvPr/>
        </p:nvPicPr>
        <p:blipFill>
          <a:blip r:embed="rId3">
            <a:alphaModFix/>
          </a:blip>
          <a:stretch>
            <a:fillRect/>
          </a:stretch>
        </p:blipFill>
        <p:spPr>
          <a:xfrm>
            <a:off x="959800" y="1170125"/>
            <a:ext cx="2926400" cy="2613201"/>
          </a:xfrm>
          <a:prstGeom prst="rect">
            <a:avLst/>
          </a:prstGeom>
          <a:noFill/>
          <a:ln>
            <a:noFill/>
          </a:ln>
        </p:spPr>
      </p:pic>
      <p:sp>
        <p:nvSpPr>
          <p:cNvPr id="210" name="Google Shape;210;p34"/>
          <p:cNvSpPr txBox="1"/>
          <p:nvPr/>
        </p:nvSpPr>
        <p:spPr>
          <a:xfrm>
            <a:off x="311700" y="3783325"/>
            <a:ext cx="65838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SYDLE </a:t>
            </a:r>
            <a:r>
              <a:rPr lang="es" sz="1100"/>
              <a:t>“Service Desk”.</a:t>
            </a:r>
            <a:r>
              <a:rPr lang="es"/>
              <a:t> (</a:t>
            </a:r>
            <a:r>
              <a:rPr lang="es" sz="1100" u="sng">
                <a:hlinkClick r:id="rId4"/>
              </a:rPr>
              <a:t>https://www.sydle.com/es/service-desk/?plataforma-centro-servicios&amp;utm_source=google&amp;utm_medium=cpc&amp;utm_campaign=sydle_bpm_es_bpm&amp;utm_term=+procesos%20+software&amp;gclid=CjwKCAiA9bmABhBbEiwASb35V2HZAXo9hqQj9WnHBt4Wd3wzB5C-rZ7u7AXydzua00tK_jJtERKzdBoCpMUQAvD_BwE</a:t>
            </a:r>
            <a:r>
              <a:rPr lang="es" sz="1100"/>
              <a:t>).</a:t>
            </a: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Costos</a:t>
            </a:r>
            <a:endParaRPr/>
          </a:p>
        </p:txBody>
      </p:sp>
      <p:graphicFrame>
        <p:nvGraphicFramePr>
          <p:cNvPr id="216" name="Google Shape;216;p35"/>
          <p:cNvGraphicFramePr/>
          <p:nvPr/>
        </p:nvGraphicFramePr>
        <p:xfrm>
          <a:off x="952500" y="2000250"/>
          <a:ext cx="3000000" cy="3000000"/>
        </p:xfrm>
        <a:graphic>
          <a:graphicData uri="http://schemas.openxmlformats.org/drawingml/2006/table">
            <a:tbl>
              <a:tblPr>
                <a:noFill/>
                <a:tableStyleId>{EA6D4E60-C7EA-4314-B13B-2ADB3DF22008}</a:tableStyleId>
              </a:tblPr>
              <a:tblGrid>
                <a:gridCol w="2607300"/>
                <a:gridCol w="2218700"/>
                <a:gridCol w="2413000"/>
              </a:tblGrid>
              <a:tr h="381000">
                <a:tc>
                  <a:txBody>
                    <a:bodyPr/>
                    <a:lstStyle/>
                    <a:p>
                      <a:pPr indent="0" lvl="0" marL="0" rtl="0" algn="ctr">
                        <a:spcBef>
                          <a:spcPts val="0"/>
                        </a:spcBef>
                        <a:spcAft>
                          <a:spcPts val="0"/>
                        </a:spcAft>
                        <a:buNone/>
                      </a:pPr>
                      <a:r>
                        <a:rPr lang="es"/>
                        <a:t>Costo mensual en </a:t>
                      </a:r>
                      <a:r>
                        <a:rPr lang="es"/>
                        <a:t>dólares</a:t>
                      </a:r>
                      <a:endParaRPr/>
                    </a:p>
                  </a:txBody>
                  <a:tcPr marT="91425" marB="91425" marR="91425" marL="91425" anchor="ctr"/>
                </a:tc>
                <a:tc>
                  <a:txBody>
                    <a:bodyPr/>
                    <a:lstStyle/>
                    <a:p>
                      <a:pPr indent="0" lvl="0" marL="0" rtl="0" algn="ctr">
                        <a:spcBef>
                          <a:spcPts val="0"/>
                        </a:spcBef>
                        <a:spcAft>
                          <a:spcPts val="0"/>
                        </a:spcAft>
                        <a:buNone/>
                      </a:pPr>
                      <a:r>
                        <a:rPr lang="es"/>
                        <a:t>$49</a:t>
                      </a:r>
                      <a:endParaRPr/>
                    </a:p>
                  </a:txBody>
                  <a:tcPr marT="91425" marB="91425" marR="91425" marL="91425" anchor="ctr"/>
                </a:tc>
                <a:tc>
                  <a:txBody>
                    <a:bodyPr/>
                    <a:lstStyle/>
                    <a:p>
                      <a:pPr indent="0" lvl="0" marL="0" rtl="0" algn="ctr">
                        <a:spcBef>
                          <a:spcPts val="0"/>
                        </a:spcBef>
                        <a:spcAft>
                          <a:spcPts val="0"/>
                        </a:spcAft>
                        <a:buNone/>
                      </a:pPr>
                      <a:r>
                        <a:rPr lang="es"/>
                        <a:t>$69</a:t>
                      </a:r>
                      <a:endParaRPr/>
                    </a:p>
                  </a:txBody>
                  <a:tcPr marT="91425" marB="91425" marR="91425" marL="91425" anchor="ctr"/>
                </a:tc>
              </a:tr>
              <a:tr h="381000">
                <a:tc>
                  <a:txBody>
                    <a:bodyPr/>
                    <a:lstStyle/>
                    <a:p>
                      <a:pPr indent="0" lvl="0" marL="0" rtl="0" algn="ctr">
                        <a:spcBef>
                          <a:spcPts val="0"/>
                        </a:spcBef>
                        <a:spcAft>
                          <a:spcPts val="0"/>
                        </a:spcAft>
                        <a:buNone/>
                      </a:pPr>
                      <a:r>
                        <a:rPr lang="es"/>
                        <a:t>Diferencias</a:t>
                      </a:r>
                      <a:endParaRPr/>
                    </a:p>
                  </a:txBody>
                  <a:tcPr marT="91425" marB="91425" marR="91425" marL="91425" anchor="ctr"/>
                </a:tc>
                <a:tc>
                  <a:txBody>
                    <a:bodyPr/>
                    <a:lstStyle/>
                    <a:p>
                      <a:pPr indent="0" lvl="0" marL="0" rtl="0" algn="ctr">
                        <a:spcBef>
                          <a:spcPts val="0"/>
                        </a:spcBef>
                        <a:spcAft>
                          <a:spcPts val="0"/>
                        </a:spcAft>
                        <a:buNone/>
                      </a:pPr>
                      <a:r>
                        <a:rPr lang="es"/>
                        <a:t>10 GB en la “nube”</a:t>
                      </a:r>
                      <a:endParaRPr/>
                    </a:p>
                  </a:txBody>
                  <a:tcPr marT="91425" marB="91425" marR="91425" marL="91425" anchor="ctr"/>
                </a:tc>
                <a:tc>
                  <a:txBody>
                    <a:bodyPr/>
                    <a:lstStyle/>
                    <a:p>
                      <a:pPr indent="0" lvl="0" marL="0" rtl="0" algn="ctr">
                        <a:spcBef>
                          <a:spcPts val="0"/>
                        </a:spcBef>
                        <a:spcAft>
                          <a:spcPts val="0"/>
                        </a:spcAft>
                        <a:buNone/>
                      </a:pPr>
                      <a:r>
                        <a:rPr lang="es"/>
                        <a:t>50 GB en la “nube”</a:t>
                      </a:r>
                      <a:endParaRPr/>
                    </a:p>
                  </a:txBody>
                  <a:tcPr marT="91425" marB="91425" marR="91425" marL="91425" anchor="ctr"/>
                </a:tc>
              </a:tr>
              <a:tr h="381000">
                <a:tc>
                  <a:txBody>
                    <a:bodyPr/>
                    <a:lstStyle/>
                    <a:p>
                      <a:pPr indent="0" lvl="0" marL="0" rtl="0" algn="ctr">
                        <a:spcBef>
                          <a:spcPts val="0"/>
                        </a:spcBef>
                        <a:spcAft>
                          <a:spcPts val="0"/>
                        </a:spcAft>
                        <a:buNone/>
                      </a:pPr>
                      <a:r>
                        <a:rPr lang="es"/>
                        <a:t>Costos adicionales en </a:t>
                      </a:r>
                      <a:r>
                        <a:rPr lang="es"/>
                        <a:t>dólares</a:t>
                      </a:r>
                      <a:endParaRPr/>
                    </a:p>
                  </a:txBody>
                  <a:tcPr marT="91425" marB="91425" marR="91425" marL="91425" anchor="ctr"/>
                </a:tc>
                <a:tc gridSpan="2">
                  <a:txBody>
                    <a:bodyPr/>
                    <a:lstStyle/>
                    <a:p>
                      <a:pPr indent="0" lvl="0" marL="0" rtl="0" algn="ctr">
                        <a:spcBef>
                          <a:spcPts val="0"/>
                        </a:spcBef>
                        <a:spcAft>
                          <a:spcPts val="0"/>
                        </a:spcAft>
                        <a:buNone/>
                      </a:pPr>
                      <a:r>
                        <a:rPr lang="es"/>
                        <a:t>Espacio adicional $390 / TeraByte/ mes</a:t>
                      </a:r>
                      <a:endParaRPr/>
                    </a:p>
                  </a:txBody>
                  <a:tcPr marT="91425" marB="91425" marR="91425" marL="91425" anchor="ctr"/>
                </a:tc>
                <a:tc hMerge="1"/>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BIBLIOGRAFÍA</a:t>
            </a:r>
            <a:endParaRPr/>
          </a:p>
        </p:txBody>
      </p:sp>
      <p:sp>
        <p:nvSpPr>
          <p:cNvPr id="222" name="Google Shape;222;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100">
                <a:solidFill>
                  <a:srgbClr val="000000"/>
                </a:solidFill>
              </a:rPr>
              <a:t>Anónimo de PowerData “Seguridad de datos: En qué consiste y qué es importante en tu empresa”. (</a:t>
            </a:r>
            <a:r>
              <a:rPr lang="es" sz="1100" u="sng">
                <a:solidFill>
                  <a:srgbClr val="000000"/>
                </a:solidFill>
                <a:hlinkClick r:id="rId3">
                  <a:extLst>
                    <a:ext uri="{A12FA001-AC4F-418D-AE19-62706E023703}">
                      <ahyp:hlinkClr val="tx"/>
                    </a:ext>
                  </a:extLst>
                </a:hlinkClick>
              </a:rPr>
              <a:t>https://www.powerdata.es/seguridad-de-datos</a:t>
            </a:r>
            <a:r>
              <a:rPr lang="es" sz="1100">
                <a:solidFill>
                  <a:srgbClr val="000000"/>
                </a:solidFill>
              </a:rPr>
              <a:t>)</a:t>
            </a:r>
            <a:endParaRPr sz="1100">
              <a:solidFill>
                <a:srgbClr val="000000"/>
              </a:solidFill>
            </a:endParaRPr>
          </a:p>
          <a:p>
            <a:pPr indent="0" lvl="0" marL="0" rtl="0" algn="l">
              <a:spcBef>
                <a:spcPts val="1200"/>
              </a:spcBef>
              <a:spcAft>
                <a:spcPts val="0"/>
              </a:spcAft>
              <a:buNone/>
            </a:pPr>
            <a:r>
              <a:rPr lang="es" sz="1100" u="sng">
                <a:solidFill>
                  <a:srgbClr val="000000"/>
                </a:solidFill>
                <a:hlinkClick r:id="rId4">
                  <a:extLst>
                    <a:ext uri="{A12FA001-AC4F-418D-AE19-62706E023703}">
                      <ahyp:hlinkClr val="tx"/>
                    </a:ext>
                  </a:extLst>
                </a:hlinkClick>
              </a:rPr>
              <a:t>https://www.sydle.com/es/bpm/?plataforma-automatizacion-procesos&amp;utm_source=google&amp;utm_medium=cpc&amp;utm_campaign=sydle_bpm_es_bpm&amp;utm_term=+procesos%20+software&amp;gclid=CjwKCAiA9bmABhBbEiwASb35V2HZAXo9hqQj9WnHBt4Wd3wzB5C-rZ7u7AXydzua00tK_jJtERKzdBoCpMUQAvD_BwE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spcBef>
                <a:spcPts val="1200"/>
              </a:spcBef>
              <a:spcAft>
                <a:spcPts val="0"/>
              </a:spcAft>
              <a:buNone/>
            </a:pPr>
            <a:r>
              <a:rPr lang="es" sz="1100" u="sng">
                <a:solidFill>
                  <a:srgbClr val="000000"/>
                </a:solidFill>
                <a:hlinkClick r:id="rId5">
                  <a:extLst>
                    <a:ext uri="{A12FA001-AC4F-418D-AE19-62706E023703}">
                      <ahyp:hlinkClr val="tx"/>
                    </a:ext>
                  </a:extLst>
                </a:hlinkClick>
              </a:rPr>
              <a:t>https://www.sydle.com/es/ecm/?plataforma-gestion-documentos-electronico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spcBef>
                <a:spcPts val="1200"/>
              </a:spcBef>
              <a:spcAft>
                <a:spcPts val="0"/>
              </a:spcAft>
              <a:buNone/>
            </a:pPr>
            <a:r>
              <a:rPr lang="es" sz="1100" u="sng">
                <a:solidFill>
                  <a:srgbClr val="000000"/>
                </a:solidFill>
                <a:hlinkClick r:id="rId6">
                  <a:extLst>
                    <a:ext uri="{A12FA001-AC4F-418D-AE19-62706E023703}">
                      <ahyp:hlinkClr val="tx"/>
                    </a:ext>
                  </a:extLst>
                </a:hlinkClick>
              </a:rPr>
              <a:t>https://www.sydle.com/es/crm/?plataforma-relaci%C3%B3n-clientes&amp;utm_source=google&amp;utm_medium=cpc&amp;utm_campaign=sydle_bpm_es_bpm&amp;utm_term=+procesos%20+software&amp;gclid=CjwKCAiA9bmABhBbEiwASb35V2HZAXo9hqQj9WnHBt4Wd3wzB5C-rZ7u7AXydzua00tK_jJtERKzdBoCpMUQAvD_BwE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lnSpc>
                <a:spcPct val="100000"/>
              </a:lnSpc>
              <a:spcBef>
                <a:spcPts val="1200"/>
              </a:spcBef>
              <a:spcAft>
                <a:spcPts val="0"/>
              </a:spcAft>
              <a:buClr>
                <a:schemeClr val="dk1"/>
              </a:buClr>
              <a:buSzPts val="1100"/>
              <a:buFont typeface="Arial"/>
              <a:buNone/>
            </a:pPr>
            <a:r>
              <a:rPr lang="es" sz="1100" u="sng">
                <a:solidFill>
                  <a:schemeClr val="dk1"/>
                </a:solidFill>
                <a:hlinkClick r:id="rId7">
                  <a:extLst>
                    <a:ext uri="{A12FA001-AC4F-418D-AE19-62706E023703}">
                      <ahyp:hlinkClr val="tx"/>
                    </a:ext>
                  </a:extLst>
                </a:hlinkClick>
              </a:rPr>
              <a:t>https://www.sydle.com/es/analytics/?utm_source=google&amp;utm_medium=cpc&amp;utm_campaign=sydle_bpm_es_bpm&amp;utm_term=+procesos%20+software&amp;gclid=CjwKCAiA9bmABhBbEiwASb35V2HZAXo9hqQj9WnHBt4Wd3wzB5C-rZ7u7AXydzua00tK_jJtERKzdBoCpMUQAvD_BwE</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3446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2820">
                <a:latin typeface="Georgia"/>
                <a:ea typeface="Georgia"/>
                <a:cs typeface="Georgia"/>
                <a:sym typeface="Georgia"/>
              </a:rPr>
              <a:t>PLANTEAMIENTO DEL PROBLEMA</a:t>
            </a:r>
            <a:endParaRPr sz="2820">
              <a:latin typeface="Georgia"/>
              <a:ea typeface="Georgia"/>
              <a:cs typeface="Georgia"/>
              <a:sym typeface="Georgia"/>
            </a:endParaRPr>
          </a:p>
        </p:txBody>
      </p:sp>
      <p:sp>
        <p:nvSpPr>
          <p:cNvPr id="72" name="Google Shape;72;p15"/>
          <p:cNvSpPr txBox="1"/>
          <p:nvPr>
            <p:ph idx="1" type="body"/>
          </p:nvPr>
        </p:nvSpPr>
        <p:spPr>
          <a:xfrm>
            <a:off x="3296800" y="1127850"/>
            <a:ext cx="5535600" cy="3441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a:solidFill>
                  <a:srgbClr val="000000"/>
                </a:solidFill>
              </a:rPr>
              <a:t>¿Como un aplicativo web haría más eficiente el proceso de contratación?</a:t>
            </a:r>
            <a:endParaRPr>
              <a:solidFill>
                <a:srgbClr val="000000"/>
              </a:solidFill>
            </a:endParaRPr>
          </a:p>
          <a:p>
            <a:pPr indent="-342900" lvl="0" marL="457200" rtl="0" algn="l">
              <a:spcBef>
                <a:spcPts val="1200"/>
              </a:spcBef>
              <a:spcAft>
                <a:spcPts val="0"/>
              </a:spcAft>
              <a:buClr>
                <a:srgbClr val="000000"/>
              </a:buClr>
              <a:buSzPts val="1800"/>
              <a:buChar char="●"/>
            </a:pPr>
            <a:r>
              <a:rPr lang="es">
                <a:solidFill>
                  <a:srgbClr val="000000"/>
                </a:solidFill>
              </a:rPr>
              <a:t>La empresa Disser Ingenieria SAS, es una empresa que se encarga de las </a:t>
            </a:r>
            <a:r>
              <a:rPr lang="es">
                <a:solidFill>
                  <a:srgbClr val="000000"/>
                </a:solidFill>
              </a:rPr>
              <a:t>construcciones en</a:t>
            </a:r>
            <a:r>
              <a:rPr lang="es">
                <a:solidFill>
                  <a:srgbClr val="000000"/>
                </a:solidFill>
              </a:rPr>
              <a:t> obras civiles, ha presentado deficiencia en aspectos de tiempo durante el proceso de contratos, </a:t>
            </a:r>
            <a:r>
              <a:rPr lang="es">
                <a:solidFill>
                  <a:schemeClr val="dk1"/>
                </a:solidFill>
              </a:rPr>
              <a:t>debido a que, su proceso es muy básico y manual, es decir, evita en su máxima expresión la utilización de un proceso automatizado en la que, la actividad humana sea la más mínima requerida</a:t>
            </a:r>
            <a:r>
              <a:rPr lang="es">
                <a:solidFill>
                  <a:srgbClr val="000000"/>
                </a:solidFill>
              </a:rPr>
              <a:t>. </a:t>
            </a:r>
            <a:endParaRPr>
              <a:solidFill>
                <a:srgbClr val="000000"/>
              </a:solidFill>
            </a:endParaRPr>
          </a:p>
        </p:txBody>
      </p:sp>
      <p:pic>
        <p:nvPicPr>
          <p:cNvPr id="73" name="Google Shape;73;p15"/>
          <p:cNvPicPr preferRelativeResize="0"/>
          <p:nvPr/>
        </p:nvPicPr>
        <p:blipFill>
          <a:blip r:embed="rId3">
            <a:alphaModFix/>
          </a:blip>
          <a:stretch>
            <a:fillRect/>
          </a:stretch>
        </p:blipFill>
        <p:spPr>
          <a:xfrm rot="-682212">
            <a:off x="657406" y="1629181"/>
            <a:ext cx="2305712" cy="23057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idx="1" type="body"/>
          </p:nvPr>
        </p:nvSpPr>
        <p:spPr>
          <a:xfrm>
            <a:off x="349325" y="524050"/>
            <a:ext cx="4925700" cy="4032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solidFill>
                <a:srgbClr val="000000"/>
              </a:solidFill>
            </a:endParaRPr>
          </a:p>
          <a:p>
            <a:pPr indent="-342900" lvl="0" marL="457200" rtl="0" algn="l">
              <a:spcBef>
                <a:spcPts val="1200"/>
              </a:spcBef>
              <a:spcAft>
                <a:spcPts val="0"/>
              </a:spcAft>
              <a:buClr>
                <a:schemeClr val="dk1"/>
              </a:buClr>
              <a:buSzPts val="1800"/>
              <a:buChar char="●"/>
            </a:pPr>
            <a:r>
              <a:rPr lang="es">
                <a:solidFill>
                  <a:schemeClr val="dk1"/>
                </a:solidFill>
              </a:rPr>
              <a:t>Enfatizando el proceso que poseen, la persona preseleccionada, se mantiene en contacto para que la persona traiga los documentos, la verificación de estos documentos es realizado por el personal autorizado, la cita médica de este se le indica a la persona encargada al preseleccionado y la inducción de este y firma de contrato.</a:t>
            </a:r>
            <a:endParaRPr>
              <a:solidFill>
                <a:srgbClr val="000000"/>
              </a:solidFill>
            </a:endParaRPr>
          </a:p>
          <a:p>
            <a:pPr indent="0" lvl="0" marL="457200" rtl="0" algn="l">
              <a:spcBef>
                <a:spcPts val="1200"/>
              </a:spcBef>
              <a:spcAft>
                <a:spcPts val="1200"/>
              </a:spcAft>
              <a:buNone/>
            </a:pPr>
            <a:r>
              <a:t/>
            </a:r>
            <a:endParaRPr>
              <a:solidFill>
                <a:srgbClr val="000000"/>
              </a:solidFill>
            </a:endParaRPr>
          </a:p>
        </p:txBody>
      </p:sp>
      <p:pic>
        <p:nvPicPr>
          <p:cNvPr id="79" name="Google Shape;79;p16"/>
          <p:cNvPicPr preferRelativeResize="0"/>
          <p:nvPr/>
        </p:nvPicPr>
        <p:blipFill>
          <a:blip r:embed="rId3">
            <a:alphaModFix/>
          </a:blip>
          <a:stretch>
            <a:fillRect/>
          </a:stretch>
        </p:blipFill>
        <p:spPr>
          <a:xfrm rot="-572497">
            <a:off x="5247637" y="826524"/>
            <a:ext cx="3890524" cy="2887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idx="1" type="body"/>
          </p:nvPr>
        </p:nvSpPr>
        <p:spPr>
          <a:xfrm>
            <a:off x="4494675" y="1152475"/>
            <a:ext cx="4337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s">
                <a:solidFill>
                  <a:schemeClr val="dk1"/>
                </a:solidFill>
              </a:rPr>
              <a:t>Aplicar una plataforma web en cual incluya acciones de reunión, protección y verificación de datos requeridos para automatizar procesos de contratación en la empresa, de tal manera que, el tiempo requerido para adjuntar dicha documentación sea la más mínima.</a:t>
            </a:r>
            <a:endParaRPr/>
          </a:p>
        </p:txBody>
      </p:sp>
      <p:pic>
        <p:nvPicPr>
          <p:cNvPr id="85" name="Google Shape;85;p17"/>
          <p:cNvPicPr preferRelativeResize="0"/>
          <p:nvPr/>
        </p:nvPicPr>
        <p:blipFill>
          <a:blip r:embed="rId3">
            <a:alphaModFix/>
          </a:blip>
          <a:stretch>
            <a:fillRect/>
          </a:stretch>
        </p:blipFill>
        <p:spPr>
          <a:xfrm rot="-261820">
            <a:off x="425100" y="1455725"/>
            <a:ext cx="3800475" cy="2809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OBJETIVO GENERAL</a:t>
            </a:r>
            <a:endParaRPr>
              <a:latin typeface="Georgia"/>
              <a:ea typeface="Georgia"/>
              <a:cs typeface="Georgia"/>
              <a:sym typeface="Georgia"/>
            </a:endParaRPr>
          </a:p>
        </p:txBody>
      </p:sp>
      <p:sp>
        <p:nvSpPr>
          <p:cNvPr id="91" name="Google Shape;91;p18"/>
          <p:cNvSpPr txBox="1"/>
          <p:nvPr>
            <p:ph idx="1" type="body"/>
          </p:nvPr>
        </p:nvSpPr>
        <p:spPr>
          <a:xfrm>
            <a:off x="489275" y="1139925"/>
            <a:ext cx="40827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Clr>
                <a:srgbClr val="000000"/>
              </a:buClr>
              <a:buSzPts val="1800"/>
              <a:buChar char="●"/>
            </a:pPr>
            <a:r>
              <a:rPr lang="es">
                <a:solidFill>
                  <a:srgbClr val="000000"/>
                </a:solidFill>
              </a:rPr>
              <a:t>Implementar un sistema de </a:t>
            </a:r>
            <a:r>
              <a:rPr lang="es">
                <a:solidFill>
                  <a:srgbClr val="000000"/>
                </a:solidFill>
              </a:rPr>
              <a:t>información </a:t>
            </a:r>
            <a:r>
              <a:rPr lang="es">
                <a:solidFill>
                  <a:srgbClr val="000000"/>
                </a:solidFill>
              </a:rPr>
              <a:t>administrativo, automatizado para los  </a:t>
            </a:r>
            <a:r>
              <a:rPr lang="es">
                <a:solidFill>
                  <a:srgbClr val="000000"/>
                </a:solidFill>
              </a:rPr>
              <a:t>procesos</a:t>
            </a:r>
            <a:r>
              <a:rPr lang="es">
                <a:solidFill>
                  <a:srgbClr val="000000"/>
                </a:solidFill>
              </a:rPr>
              <a:t> de </a:t>
            </a:r>
            <a:r>
              <a:rPr lang="es">
                <a:solidFill>
                  <a:srgbClr val="000000"/>
                </a:solidFill>
              </a:rPr>
              <a:t>contratación</a:t>
            </a:r>
            <a:r>
              <a:rPr lang="es">
                <a:solidFill>
                  <a:srgbClr val="000000"/>
                </a:solidFill>
              </a:rPr>
              <a:t> de la empresa </a:t>
            </a:r>
            <a:r>
              <a:rPr lang="es">
                <a:solidFill>
                  <a:srgbClr val="000000"/>
                </a:solidFill>
              </a:rPr>
              <a:t>realizando </a:t>
            </a:r>
            <a:r>
              <a:rPr lang="es">
                <a:solidFill>
                  <a:srgbClr val="000000"/>
                </a:solidFill>
              </a:rPr>
              <a:t>una mañor eficiencia  al momento de re</a:t>
            </a:r>
            <a:r>
              <a:rPr lang="es">
                <a:solidFill>
                  <a:srgbClr val="000000"/>
                </a:solidFill>
              </a:rPr>
              <a:t>a</a:t>
            </a:r>
            <a:r>
              <a:rPr lang="es">
                <a:solidFill>
                  <a:srgbClr val="000000"/>
                </a:solidFill>
              </a:rPr>
              <a:t>lizar la </a:t>
            </a:r>
            <a:r>
              <a:rPr lang="es">
                <a:solidFill>
                  <a:srgbClr val="000000"/>
                </a:solidFill>
              </a:rPr>
              <a:t>contratación</a:t>
            </a:r>
            <a:r>
              <a:rPr lang="es">
                <a:solidFill>
                  <a:srgbClr val="000000"/>
                </a:solidFill>
              </a:rPr>
              <a:t> de futuros empleados, reduciendo de esta manera tiempo y costos además, evitando actos deshonestos en el manejo de los datos personales de cada empleado.</a:t>
            </a:r>
            <a:endParaRPr>
              <a:solidFill>
                <a:srgbClr val="000000"/>
              </a:solidFill>
            </a:endParaRPr>
          </a:p>
        </p:txBody>
      </p:sp>
      <p:pic>
        <p:nvPicPr>
          <p:cNvPr id="92" name="Google Shape;92;p18"/>
          <p:cNvPicPr preferRelativeResize="0"/>
          <p:nvPr/>
        </p:nvPicPr>
        <p:blipFill>
          <a:blip r:embed="rId3">
            <a:alphaModFix/>
          </a:blip>
          <a:stretch>
            <a:fillRect/>
          </a:stretch>
        </p:blipFill>
        <p:spPr>
          <a:xfrm>
            <a:off x="5443975" y="1678952"/>
            <a:ext cx="3117800" cy="2338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OBJETIVOS </a:t>
            </a:r>
            <a:r>
              <a:rPr lang="es">
                <a:latin typeface="Georgia"/>
                <a:ea typeface="Georgia"/>
                <a:cs typeface="Georgia"/>
                <a:sym typeface="Georgia"/>
              </a:rPr>
              <a:t>ESPECÍFICOS</a:t>
            </a:r>
            <a:endParaRPr>
              <a:latin typeface="Georgia"/>
              <a:ea typeface="Georgia"/>
              <a:cs typeface="Georgia"/>
              <a:sym typeface="Georgia"/>
            </a:endParaRPr>
          </a:p>
        </p:txBody>
      </p:sp>
      <p:sp>
        <p:nvSpPr>
          <p:cNvPr id="98" name="Google Shape;98;p19"/>
          <p:cNvSpPr txBox="1"/>
          <p:nvPr>
            <p:ph idx="1" type="body"/>
          </p:nvPr>
        </p:nvSpPr>
        <p:spPr>
          <a:xfrm>
            <a:off x="3171200" y="1544425"/>
            <a:ext cx="5760300" cy="289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s">
                <a:solidFill>
                  <a:srgbClr val="000000"/>
                </a:solidFill>
              </a:rPr>
              <a:t>Gestionar con mayor rendimiento y optimización los procesos de contratación.</a:t>
            </a:r>
            <a:endParaRPr>
              <a:solidFill>
                <a:srgbClr val="000000"/>
              </a:solidFill>
            </a:endParaRPr>
          </a:p>
          <a:p>
            <a:pPr indent="-342900" lvl="0" marL="457200" rtl="0" algn="l">
              <a:spcBef>
                <a:spcPts val="0"/>
              </a:spcBef>
              <a:spcAft>
                <a:spcPts val="0"/>
              </a:spcAft>
              <a:buClr>
                <a:srgbClr val="000000"/>
              </a:buClr>
              <a:buSzPts val="1800"/>
              <a:buChar char="●"/>
            </a:pPr>
            <a:r>
              <a:rPr lang="es">
                <a:solidFill>
                  <a:schemeClr val="dk1"/>
                </a:solidFill>
              </a:rPr>
              <a:t>Brindar servicios de calidad durante este proceso tanto para la empresa como a la persona seleccionada.</a:t>
            </a:r>
            <a:endParaRPr>
              <a:solidFill>
                <a:srgbClr val="000000"/>
              </a:solidFill>
            </a:endParaRPr>
          </a:p>
          <a:p>
            <a:pPr indent="-342900" lvl="0" marL="457200" rtl="0" algn="l">
              <a:spcBef>
                <a:spcPts val="0"/>
              </a:spcBef>
              <a:spcAft>
                <a:spcPts val="0"/>
              </a:spcAft>
              <a:buClr>
                <a:srgbClr val="000000"/>
              </a:buClr>
              <a:buSzPts val="1800"/>
              <a:buChar char="●"/>
            </a:pPr>
            <a:r>
              <a:rPr lang="es">
                <a:solidFill>
                  <a:srgbClr val="000000"/>
                </a:solidFill>
              </a:rPr>
              <a:t>Solucionar problemas en el proceso de contratación de la empresa empleando la automatización de datos.</a:t>
            </a:r>
            <a:endParaRPr>
              <a:solidFill>
                <a:srgbClr val="000000"/>
              </a:solidFill>
            </a:endParaRPr>
          </a:p>
        </p:txBody>
      </p:sp>
      <p:pic>
        <p:nvPicPr>
          <p:cNvPr id="99" name="Google Shape;99;p19"/>
          <p:cNvPicPr preferRelativeResize="0"/>
          <p:nvPr/>
        </p:nvPicPr>
        <p:blipFill>
          <a:blip r:embed="rId3">
            <a:alphaModFix/>
          </a:blip>
          <a:stretch>
            <a:fillRect/>
          </a:stretch>
        </p:blipFill>
        <p:spPr>
          <a:xfrm>
            <a:off x="592975" y="1544425"/>
            <a:ext cx="2421450" cy="2738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JUSTIFICACIÓN</a:t>
            </a:r>
            <a:r>
              <a:rPr lang="es"/>
              <a:t> </a:t>
            </a:r>
            <a:endParaRPr/>
          </a:p>
        </p:txBody>
      </p:sp>
      <p:sp>
        <p:nvSpPr>
          <p:cNvPr id="105" name="Google Shape;105;p20"/>
          <p:cNvSpPr txBox="1"/>
          <p:nvPr>
            <p:ph idx="1" type="body"/>
          </p:nvPr>
        </p:nvSpPr>
        <p:spPr>
          <a:xfrm>
            <a:off x="85325" y="1152475"/>
            <a:ext cx="4907700" cy="34164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Clr>
                <a:srgbClr val="000000"/>
              </a:buClr>
              <a:buSzPct val="100000"/>
              <a:buChar char="●"/>
            </a:pPr>
            <a:r>
              <a:rPr lang="es">
                <a:solidFill>
                  <a:srgbClr val="000000"/>
                </a:solidFill>
              </a:rPr>
              <a:t>La importancia que tiene este sistema de </a:t>
            </a:r>
            <a:r>
              <a:rPr lang="es">
                <a:solidFill>
                  <a:srgbClr val="000000"/>
                </a:solidFill>
              </a:rPr>
              <a:t>información</a:t>
            </a:r>
            <a:r>
              <a:rPr lang="es">
                <a:solidFill>
                  <a:srgbClr val="000000"/>
                </a:solidFill>
              </a:rPr>
              <a:t> para Disser </a:t>
            </a:r>
            <a:r>
              <a:rPr lang="es">
                <a:solidFill>
                  <a:srgbClr val="000000"/>
                </a:solidFill>
              </a:rPr>
              <a:t>ingenieria</a:t>
            </a:r>
            <a:r>
              <a:rPr lang="es">
                <a:solidFill>
                  <a:srgbClr val="000000"/>
                </a:solidFill>
              </a:rPr>
              <a:t> SAS y a cualquier empresa, para la </a:t>
            </a:r>
            <a:r>
              <a:rPr lang="es">
                <a:solidFill>
                  <a:srgbClr val="000000"/>
                </a:solidFill>
              </a:rPr>
              <a:t>implementación</a:t>
            </a:r>
            <a:r>
              <a:rPr lang="es">
                <a:solidFill>
                  <a:srgbClr val="000000"/>
                </a:solidFill>
              </a:rPr>
              <a:t> del proyecto puede ser indispensable, ya que le podemos brindar un proceso de </a:t>
            </a:r>
            <a:r>
              <a:rPr lang="es">
                <a:solidFill>
                  <a:srgbClr val="000000"/>
                </a:solidFill>
              </a:rPr>
              <a:t>contratación</a:t>
            </a:r>
            <a:r>
              <a:rPr lang="es">
                <a:solidFill>
                  <a:srgbClr val="000000"/>
                </a:solidFill>
              </a:rPr>
              <a:t> automatizado con una mínima actividad humana, haciendo así que este proceso se realice en el menor tiempo posible mediante el uso de la </a:t>
            </a:r>
            <a:r>
              <a:rPr lang="es">
                <a:solidFill>
                  <a:srgbClr val="000000"/>
                </a:solidFill>
              </a:rPr>
              <a:t>metodología</a:t>
            </a:r>
            <a:r>
              <a:rPr lang="es">
                <a:solidFill>
                  <a:srgbClr val="000000"/>
                </a:solidFill>
              </a:rPr>
              <a:t> de BPM y </a:t>
            </a:r>
            <a:r>
              <a:rPr lang="es">
                <a:solidFill>
                  <a:srgbClr val="000000"/>
                </a:solidFill>
              </a:rPr>
              <a:t>códigos</a:t>
            </a:r>
            <a:r>
              <a:rPr lang="es">
                <a:solidFill>
                  <a:srgbClr val="000000"/>
                </a:solidFill>
              </a:rPr>
              <a:t> de programación, garantizando la seguridad y </a:t>
            </a:r>
            <a:r>
              <a:rPr lang="es">
                <a:solidFill>
                  <a:srgbClr val="000000"/>
                </a:solidFill>
              </a:rPr>
              <a:t>verificación</a:t>
            </a:r>
            <a:r>
              <a:rPr lang="es">
                <a:solidFill>
                  <a:srgbClr val="000000"/>
                </a:solidFill>
              </a:rPr>
              <a:t> de los datos de los seleccionados.</a:t>
            </a:r>
            <a:endParaRPr>
              <a:solidFill>
                <a:srgbClr val="000000"/>
              </a:solidFill>
            </a:endParaRPr>
          </a:p>
        </p:txBody>
      </p:sp>
      <p:pic>
        <p:nvPicPr>
          <p:cNvPr id="106" name="Google Shape;106;p20"/>
          <p:cNvPicPr preferRelativeResize="0"/>
          <p:nvPr/>
        </p:nvPicPr>
        <p:blipFill>
          <a:blip r:embed="rId3">
            <a:alphaModFix/>
          </a:blip>
          <a:stretch>
            <a:fillRect/>
          </a:stretch>
        </p:blipFill>
        <p:spPr>
          <a:xfrm rot="381515">
            <a:off x="5282575" y="1785285"/>
            <a:ext cx="3441201" cy="2150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227075"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s">
                <a:latin typeface="Georgia"/>
                <a:ea typeface="Georgia"/>
                <a:cs typeface="Georgia"/>
                <a:sym typeface="Georgia"/>
              </a:rPr>
              <a:t>DELIMITACIÓN Y ALCANCE </a:t>
            </a:r>
            <a:endParaRPr>
              <a:latin typeface="Georgia"/>
              <a:ea typeface="Georgia"/>
              <a:cs typeface="Georgia"/>
              <a:sym typeface="Georgia"/>
            </a:endParaRPr>
          </a:p>
        </p:txBody>
      </p:sp>
      <p:sp>
        <p:nvSpPr>
          <p:cNvPr id="112" name="Google Shape;112;p21"/>
          <p:cNvSpPr txBox="1"/>
          <p:nvPr>
            <p:ph idx="1" type="body"/>
          </p:nvPr>
        </p:nvSpPr>
        <p:spPr>
          <a:xfrm>
            <a:off x="3234675" y="1077250"/>
            <a:ext cx="5622900" cy="3774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Para tener un alcance máximo sobre el proyecto, se requiere de una excelente coordinación y comunicación por parte de todos los integrantes que hará parte para el desarrollo del sistema, un hardware en el que pueda sostener todo el sistema sin problema alguno, poseer conocimiento del lenguaje de programación utilizado. Las posibles delimitaciones para el proyecto pueden ser, la falta de apoyo en la monetización, fallas o deficiencia del hardware, poco tiempo para la creación del sistema o carencia del equipo de trabajo.</a:t>
            </a:r>
            <a:endParaRPr>
              <a:solidFill>
                <a:srgbClr val="000000"/>
              </a:solidFill>
            </a:endParaRPr>
          </a:p>
        </p:txBody>
      </p:sp>
      <p:pic>
        <p:nvPicPr>
          <p:cNvPr id="113" name="Google Shape;113;p21"/>
          <p:cNvPicPr preferRelativeResize="0"/>
          <p:nvPr/>
        </p:nvPicPr>
        <p:blipFill>
          <a:blip r:embed="rId3">
            <a:alphaModFix/>
          </a:blip>
          <a:stretch>
            <a:fillRect/>
          </a:stretch>
        </p:blipFill>
        <p:spPr>
          <a:xfrm rot="-171309">
            <a:off x="218250" y="1281112"/>
            <a:ext cx="2857500" cy="2581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